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62" r:id="rId4"/>
    <p:sldId id="275" r:id="rId5"/>
    <p:sldId id="258" r:id="rId6"/>
    <p:sldId id="274" r:id="rId7"/>
    <p:sldId id="264" r:id="rId8"/>
    <p:sldId id="260" r:id="rId9"/>
    <p:sldId id="277" r:id="rId10"/>
    <p:sldId id="268" r:id="rId11"/>
    <p:sldId id="273" r:id="rId12"/>
    <p:sldId id="269" r:id="rId13"/>
    <p:sldId id="271" r:id="rId14"/>
    <p:sldId id="272" r:id="rId15"/>
    <p:sldId id="27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1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8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3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3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49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1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01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90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4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4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2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6869B-25FE-40D3-B8BA-B5DFBC41640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C7F6698-D9FE-431E-876B-B020484E1DA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Welcome to P4/5 curriculum meeting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72" y="3822700"/>
            <a:ext cx="1746886" cy="20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1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Allergies/ dietary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Please let school know if your child has any allergies or special dietary requirements, so we can inform the kitchen.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71024"/>
            <a:ext cx="3905250" cy="26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8CCA-0024-447C-A77F-3C5151D87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-582002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/>
              <a:t>Healthy Lunch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492D2-F5E6-4E77-B668-5B3DE7860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3531204"/>
            <a:ext cx="9149852" cy="166309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GB" sz="2800" cap="none" dirty="0">
                <a:latin typeface="Comic Sans MS" panose="030F0702030302020204" pitchFamily="66" charset="0"/>
              </a:rPr>
              <a:t>Please try to ensure you child has a balanced lunch </a:t>
            </a:r>
          </a:p>
          <a:p>
            <a:pPr algn="ctr"/>
            <a:r>
              <a:rPr lang="en-GB" sz="2800" cap="none" dirty="0">
                <a:latin typeface="Comic Sans MS" panose="030F0702030302020204" pitchFamily="66" charset="0"/>
              </a:rPr>
              <a:t>– not too much chocolate/sweets!!</a:t>
            </a:r>
          </a:p>
          <a:p>
            <a:pPr algn="ctr"/>
            <a:endParaRPr lang="en-GB" sz="2800" cap="none" dirty="0">
              <a:latin typeface="Comic Sans MS" panose="030F0702030302020204" pitchFamily="66" charset="0"/>
            </a:endParaRPr>
          </a:p>
          <a:p>
            <a:pPr algn="ctr"/>
            <a:r>
              <a:rPr lang="en-GB" sz="2800" cap="none">
                <a:latin typeface="Comic Sans MS" panose="030F0702030302020204" pitchFamily="66" charset="0"/>
              </a:rPr>
              <a:t>(Please </a:t>
            </a:r>
            <a:r>
              <a:rPr lang="en-GB" sz="2800" cap="none" dirty="0">
                <a:latin typeface="Comic Sans MS" panose="030F0702030302020204" pitchFamily="66" charset="0"/>
              </a:rPr>
              <a:t>note: your child should only have water or milk </a:t>
            </a:r>
            <a:r>
              <a:rPr lang="en-GB" sz="2800" cap="none">
                <a:latin typeface="Comic Sans MS" panose="030F0702030302020204" pitchFamily="66" charset="0"/>
              </a:rPr>
              <a:t>for breaktime)</a:t>
            </a:r>
            <a:endParaRPr lang="en-GB" sz="2800" cap="none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FCA6B-633C-4B9A-9702-87A1756A9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14377" r="12026" b="13698"/>
          <a:stretch/>
        </p:blipFill>
        <p:spPr>
          <a:xfrm>
            <a:off x="9156327" y="634093"/>
            <a:ext cx="2544879" cy="20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1D0E9-A4CD-434B-B38B-4F31861FA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33" y="488169"/>
            <a:ext cx="2651125" cy="26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6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Medicines/Inhalers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015732"/>
            <a:ext cx="11175999" cy="345061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Let staff member know what medicine your child needs. Remember, we need written consent.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If your child uses an inhaler, please ensure a full one is left into school and labelled with your child’s name.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2" r="21718"/>
          <a:stretch/>
        </p:blipFill>
        <p:spPr>
          <a:xfrm>
            <a:off x="5491215" y="3741038"/>
            <a:ext cx="762001" cy="1343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41" y="3856329"/>
            <a:ext cx="1966913" cy="1771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882" r="14533" b="3872"/>
          <a:stretch/>
        </p:blipFill>
        <p:spPr>
          <a:xfrm>
            <a:off x="7193535" y="4022205"/>
            <a:ext cx="1460500" cy="13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5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Free School Meals</a:t>
            </a:r>
            <a:br>
              <a:rPr lang="en-GB" b="1" u="sng" dirty="0">
                <a:latin typeface="Comic Sans MS" panose="030F0702030302020204" pitchFamily="66" charset="0"/>
              </a:rPr>
            </a:b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latin typeface="Comic Sans MS" panose="030F0702030302020204" pitchFamily="66" charset="0"/>
              </a:rPr>
              <a:t>If you are entitled, please apply, even if your child doesn’t go to dinners.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2693288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0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9689-DD25-4700-9F3E-6A1B4A2E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743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GB" sz="4000" b="1" u="sng" dirty="0"/>
              <a:t>SLEEP!!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7C7F-F96B-4EAF-8CEB-542D5DBB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Please try to ensure children get as much </a:t>
            </a:r>
          </a:p>
          <a:p>
            <a:pPr marL="0" indent="0">
              <a:buNone/>
            </a:pPr>
            <a:r>
              <a:rPr lang="en-GB" sz="3200" dirty="0"/>
              <a:t>sleep as possible.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2DF9F-AFC1-46FD-A3E2-8C7774DA1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r="10535" b="10135"/>
          <a:stretch/>
        </p:blipFill>
        <p:spPr>
          <a:xfrm>
            <a:off x="9158658" y="1676400"/>
            <a:ext cx="2538042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4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6F9FA-8CE5-418E-A7DC-1D2EA897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Working Together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C5D7C4D-F7FB-419D-93E6-D8A5A4E686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 b="9762"/>
          <a:stretch/>
        </p:blipFill>
        <p:spPr bwMode="auto">
          <a:xfrm>
            <a:off x="4550067" y="1968499"/>
            <a:ext cx="3457098" cy="393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87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Thank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43" y="2016125"/>
            <a:ext cx="3449638" cy="3449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328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0375"/>
          </a:xfrm>
        </p:spPr>
        <p:txBody>
          <a:bodyPr>
            <a:no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Monday – </a:t>
            </a:r>
            <a:r>
              <a:rPr lang="en-GB" sz="2800" dirty="0">
                <a:solidFill>
                  <a:schemeClr val="accent5"/>
                </a:solidFill>
                <a:latin typeface="Comic Sans MS" panose="030F0702030302020204" pitchFamily="66" charset="0"/>
              </a:rPr>
              <a:t>Prim-Ed Spelling (focus on High Frequency Words)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Tuesday – </a:t>
            </a: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Grammar &amp; Punctuation</a:t>
            </a:r>
            <a:endParaRPr lang="en-GB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Wednesday –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Shared/Reading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Thursday –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Shared/Independent Writing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Friday -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Comprehension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4724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School Focus: Spelling / C2K </a:t>
            </a:r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Newsdesk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3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879" y="594279"/>
            <a:ext cx="9603275" cy="1049235"/>
          </a:xfrm>
        </p:spPr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Reading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643068"/>
            <a:ext cx="11087099" cy="4037749"/>
          </a:xfrm>
        </p:spPr>
        <p:txBody>
          <a:bodyPr>
            <a:normAutofit fontScale="55000" lnSpcReduction="20000"/>
          </a:bodyPr>
          <a:lstStyle/>
          <a:p>
            <a:endParaRPr lang="en-GB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4400" b="1" dirty="0">
                <a:latin typeface="Comic Sans MS" panose="030F0702030302020204" pitchFamily="66" charset="0"/>
              </a:rPr>
              <a:t>Currently carrying out Diagnostic Reading Tests - Recall, Reading Fluency &amp; Comprehension Skills   </a:t>
            </a:r>
            <a:r>
              <a:rPr lang="en-GB" sz="2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(Children grouped according to reading ages)</a:t>
            </a:r>
          </a:p>
          <a:p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Guided Reading sessions weekly (depending on ability)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book from Bug Club </a:t>
            </a:r>
            <a:r>
              <a:rPr lang="en-GB" sz="36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every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night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sz="33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Bug Club –don’t read text for your child/ try not to answer </a:t>
            </a:r>
          </a:p>
          <a:p>
            <a:pPr marL="0" indent="0">
              <a:buNone/>
            </a:pPr>
            <a:r>
              <a:rPr lang="en-GB" sz="3300" b="1" dirty="0">
                <a:solidFill>
                  <a:srgbClr val="7030A0"/>
                </a:solidFill>
                <a:latin typeface="Comic Sans MS" panose="030F0702030302020204" pitchFamily="66" charset="0"/>
              </a:rPr>
              <a:t>questions for them – I NEED to see if they are coping or struggling!</a:t>
            </a:r>
            <a:endParaRPr lang="en-GB" sz="33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52" y="136525"/>
            <a:ext cx="1974547" cy="1564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6DDDC8-B951-4C48-9838-4339E79DE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88" y="3797484"/>
            <a:ext cx="1609833" cy="16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5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9CE05-1C2A-4E38-82AB-92F8F971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spelling scheme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6015CC-C561-498A-9B46-C8C3A9F2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44" y="151577"/>
            <a:ext cx="1112389" cy="15756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CCCFC-9270-4208-8137-1C658F4B6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65" y="151577"/>
            <a:ext cx="1122582" cy="1582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B3350D-FA6E-49E6-B6F1-61DF0B183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58" y="165807"/>
            <a:ext cx="1122582" cy="15756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0FAD24-D576-430A-B85C-73BC314879B2}"/>
              </a:ext>
            </a:extLst>
          </p:cNvPr>
          <p:cNvSpPr/>
          <p:nvPr/>
        </p:nvSpPr>
        <p:spPr>
          <a:xfrm>
            <a:off x="1079500" y="2306254"/>
            <a:ext cx="9975354" cy="2683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Focus on High Frequency Words</a:t>
            </a: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common everyday words.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Each child will have their own Personal HFW added               to the core list of weekly spellings.</a:t>
            </a:r>
            <a:endParaRPr lang="en-GB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4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679" y="295677"/>
            <a:ext cx="9603275" cy="1049235"/>
          </a:xfrm>
        </p:spPr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Numeracy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554761"/>
            <a:ext cx="10515600" cy="3698875"/>
          </a:xfrm>
        </p:spPr>
        <p:txBody>
          <a:bodyPr>
            <a:normAutofit fontScale="77500" lnSpcReduction="20000"/>
          </a:bodyPr>
          <a:lstStyle/>
          <a:p>
            <a:endParaRPr lang="en-GB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r>
              <a:rPr lang="en-GB" sz="26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Place Value and Shape &amp; Space (2D &amp; 3D shape, symmetry, tiling)</a:t>
            </a:r>
          </a:p>
          <a:p>
            <a:endParaRPr lang="en-GB" sz="26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r>
              <a:rPr lang="en-GB" sz="2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Mental Maths – Four Rules/ Maths in Minutes/ Daily 10/ Memory Maths online </a:t>
            </a:r>
          </a:p>
          <a:p>
            <a:r>
              <a:rPr lang="en-GB" sz="2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Number Bonds/ Times Tables </a:t>
            </a:r>
          </a:p>
          <a:p>
            <a:r>
              <a:rPr lang="en-GB" sz="2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Mental Maths Listening Test </a:t>
            </a:r>
          </a:p>
          <a:p>
            <a:endParaRPr lang="en-GB" sz="26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GB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Problem Solving Activities –two per half term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165100"/>
            <a:ext cx="2006600" cy="14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8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BB4E-5A39-458D-A85D-C91C401F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741019"/>
            <a:ext cx="9603275" cy="1049235"/>
          </a:xfrm>
        </p:spPr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World Around Us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7017-2DE4-40E2-BBC9-61CFC916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067321" cy="34506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Term 1: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Great Fire of London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Term 2: </a:t>
            </a:r>
            <a:r>
              <a:rPr lang="en-GB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Space 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Term 3: </a:t>
            </a:r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788E1-E94A-4CA5-8A4A-7DB914D80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28" y="2174175"/>
            <a:ext cx="21050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3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School Focus </a:t>
            </a:r>
          </a:p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Film &amp; Animation</a:t>
            </a:r>
          </a:p>
          <a:p>
            <a:pPr marL="0" indent="0">
              <a:buNone/>
            </a:pP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85" y="1926377"/>
            <a:ext cx="2554098" cy="3269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FBF97-93DA-40F9-946B-0802967E6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92" y="2206164"/>
            <a:ext cx="1222836" cy="1222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0ED81-ECD7-43F3-A149-728C33E20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23" y="2206164"/>
            <a:ext cx="1222836" cy="1222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293F5-94EF-4872-800D-BA6E2E0C1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02" y="3741038"/>
            <a:ext cx="1294016" cy="1294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E3FA79-D817-4A8E-99F2-1A94D3BF1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63" y="3812218"/>
            <a:ext cx="1222836" cy="12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579437"/>
            <a:ext cx="10515600" cy="1325563"/>
          </a:xfrm>
        </p:spPr>
        <p:txBody>
          <a:bodyPr/>
          <a:lstStyle/>
          <a:p>
            <a:pPr algn="ctr"/>
            <a:br>
              <a:rPr lang="en-GB" b="1" u="sng" dirty="0">
                <a:latin typeface="Comic Sans MS" panose="030F0702030302020204" pitchFamily="66" charset="0"/>
              </a:rPr>
            </a:b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97000"/>
            <a:ext cx="11430000" cy="4724400"/>
          </a:xfrm>
        </p:spPr>
        <p:txBody>
          <a:bodyPr>
            <a:normAutofit/>
          </a:bodyPr>
          <a:lstStyle/>
          <a:p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Children should: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read 1 book on Bug Club each night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complete 1 or 2 assigned tasks on Mathletics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complete nightly spelling practice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learn times tables facts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5"/>
          <a:stretch/>
        </p:blipFill>
        <p:spPr>
          <a:xfrm>
            <a:off x="7693199" y="2074863"/>
            <a:ext cx="3901901" cy="302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3FC11-4089-438B-8267-4FB19DB03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r="5189" b="3794"/>
          <a:stretch/>
        </p:blipFill>
        <p:spPr>
          <a:xfrm>
            <a:off x="4076700" y="0"/>
            <a:ext cx="3810000" cy="17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8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DE89-941A-4C12-94B4-FFA59AAA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GROWTH MINDSET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9F6DE-220B-4CCE-AC6E-9539B6680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"/>
          <a:stretch/>
        </p:blipFill>
        <p:spPr>
          <a:xfrm>
            <a:off x="3329077" y="1853754"/>
            <a:ext cx="5848277" cy="42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9712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438</TotalTime>
  <Words>388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Gill Sans MT</vt:lpstr>
      <vt:lpstr>Gallery</vt:lpstr>
      <vt:lpstr>Welcome to P4/5 curriculum meeting</vt:lpstr>
      <vt:lpstr>Literacy</vt:lpstr>
      <vt:lpstr>Reading</vt:lpstr>
      <vt:lpstr>spelling scheme</vt:lpstr>
      <vt:lpstr>Numeracy</vt:lpstr>
      <vt:lpstr>World Around Us </vt:lpstr>
      <vt:lpstr>ICT</vt:lpstr>
      <vt:lpstr> </vt:lpstr>
      <vt:lpstr>GROWTH MINDSET</vt:lpstr>
      <vt:lpstr>Allergies/ dietary requirements</vt:lpstr>
      <vt:lpstr>Healthy Lunch</vt:lpstr>
      <vt:lpstr>Medicines/Inhalers</vt:lpstr>
      <vt:lpstr>Free School Meals </vt:lpstr>
      <vt:lpstr>SLEEP!!</vt:lpstr>
      <vt:lpstr>Working Together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P4/5 curriculum meeting</dc:title>
  <dc:creator>Darren</dc:creator>
  <cp:lastModifiedBy>Darren Magorrian</cp:lastModifiedBy>
  <cp:revision>32</cp:revision>
  <dcterms:created xsi:type="dcterms:W3CDTF">2016-09-14T19:15:17Z</dcterms:created>
  <dcterms:modified xsi:type="dcterms:W3CDTF">2020-09-09T19:47:54Z</dcterms:modified>
</cp:coreProperties>
</file>