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sldIdLst>
    <p:sldId id="256" r:id="rId2"/>
    <p:sldId id="261" r:id="rId3"/>
    <p:sldId id="289" r:id="rId4"/>
    <p:sldId id="290" r:id="rId5"/>
    <p:sldId id="292" r:id="rId6"/>
    <p:sldId id="282" r:id="rId7"/>
    <p:sldId id="269" r:id="rId8"/>
    <p:sldId id="283" r:id="rId9"/>
    <p:sldId id="270" r:id="rId10"/>
    <p:sldId id="288" r:id="rId11"/>
    <p:sldId id="272" r:id="rId12"/>
    <p:sldId id="276" r:id="rId13"/>
    <p:sldId id="284" r:id="rId14"/>
    <p:sldId id="287" r:id="rId15"/>
    <p:sldId id="277" r:id="rId16"/>
    <p:sldId id="278" r:id="rId17"/>
    <p:sldId id="268" r:id="rId18"/>
    <p:sldId id="279" r:id="rId19"/>
    <p:sldId id="286" r:id="rId20"/>
    <p:sldId id="271"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DDEA299-BD79-400B-8650-B7A5CA4B1DC1}" type="datetimeFigureOut">
              <a:rPr lang="en-GB" smtClean="0"/>
              <a:t>11/09/2020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E5DDD7-0A4B-49D5-8B0F-1143002B3250}"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DEA299-BD79-400B-8650-B7A5CA4B1DC1}" type="datetimeFigureOut">
              <a:rPr lang="en-GB" smtClean="0"/>
              <a:t>11/09/2020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E5DDD7-0A4B-49D5-8B0F-1143002B3250}"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4DDEA299-BD79-400B-8650-B7A5CA4B1DC1}" type="datetimeFigureOut">
              <a:rPr lang="en-GB" smtClean="0"/>
              <a:t>11/09/2020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E5DDD7-0A4B-49D5-8B0F-1143002B3250}" type="slidenum">
              <a:rPr lang="en-GB" smtClean="0"/>
              <a:t>‹#›</a:t>
            </a:fld>
            <a:endParaRPr lang="en-GB"/>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DEA299-BD79-400B-8650-B7A5CA4B1DC1}" type="datetimeFigureOut">
              <a:rPr lang="en-GB" smtClean="0"/>
              <a:t>11/09/2020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E5DDD7-0A4B-49D5-8B0F-1143002B3250}" type="slidenum">
              <a:rPr lang="en-GB" smtClean="0"/>
              <a:t>‹#›</a:t>
            </a:fld>
            <a:endParaRPr lang="en-GB"/>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DEA299-BD79-400B-8650-B7A5CA4B1DC1}" type="datetimeFigureOut">
              <a:rPr lang="en-GB" smtClean="0"/>
              <a:t>11/09/2020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E5DDD7-0A4B-49D5-8B0F-1143002B3250}"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4DDEA299-BD79-400B-8650-B7A5CA4B1DC1}" type="datetimeFigureOut">
              <a:rPr lang="en-GB" smtClean="0"/>
              <a:t>11/09/2020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E5DDD7-0A4B-49D5-8B0F-1143002B3250}" type="slidenum">
              <a:rPr lang="en-GB" smtClean="0"/>
              <a:t>‹#›</a:t>
            </a:fld>
            <a:endParaRPr lang="en-GB"/>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DDEA299-BD79-400B-8650-B7A5CA4B1DC1}" type="datetimeFigureOut">
              <a:rPr lang="en-GB" smtClean="0"/>
              <a:t>11/09/2020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EE5DDD7-0A4B-49D5-8B0F-1143002B3250}"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DEA299-BD79-400B-8650-B7A5CA4B1DC1}" type="datetimeFigureOut">
              <a:rPr lang="en-GB" smtClean="0"/>
              <a:t>11/09/2020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EE5DDD7-0A4B-49D5-8B0F-1143002B3250}"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4DDEA299-BD79-400B-8650-B7A5CA4B1DC1}" type="datetimeFigureOut">
              <a:rPr lang="en-GB" smtClean="0"/>
              <a:t>11/09/2020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EE5DDD7-0A4B-49D5-8B0F-1143002B3250}"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4DDEA299-BD79-400B-8650-B7A5CA4B1DC1}" type="datetimeFigureOut">
              <a:rPr lang="en-GB" smtClean="0"/>
              <a:t>11/09/2020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E5DDD7-0A4B-49D5-8B0F-1143002B3250}" type="slidenum">
              <a:rPr lang="en-GB" smtClean="0"/>
              <a:t>‹#›</a:t>
            </a:fld>
            <a:endParaRPr lang="en-GB"/>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DEA299-BD79-400B-8650-B7A5CA4B1DC1}" type="datetimeFigureOut">
              <a:rPr lang="en-GB" smtClean="0"/>
              <a:t>11/09/2020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E5DDD7-0A4B-49D5-8B0F-1143002B3250}" type="slidenum">
              <a:rPr lang="en-GB" smtClean="0"/>
              <a:t>‹#›</a:t>
            </a:fld>
            <a:endParaRPr lang="en-GB"/>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4DDEA299-BD79-400B-8650-B7A5CA4B1DC1}" type="datetimeFigureOut">
              <a:rPr lang="en-GB" smtClean="0"/>
              <a:t>11/09/2020</a:t>
            </a:fld>
            <a:endParaRPr lang="en-GB"/>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GB"/>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1EE5DDD7-0A4B-49D5-8B0F-1143002B3250}" type="slidenum">
              <a:rPr lang="en-GB" smtClean="0"/>
              <a:t>‹#›</a:t>
            </a:fld>
            <a:endParaRPr lang="en-GB"/>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473"/>
            <a:ext cx="7772400" cy="1780108"/>
          </a:xfrm>
        </p:spPr>
        <p:txBody>
          <a:bodyPr>
            <a:normAutofit fontScale="90000"/>
          </a:bodyPr>
          <a:lstStyle/>
          <a:p>
            <a:r>
              <a:rPr lang="en-GB" dirty="0" smtClean="0"/>
              <a:t/>
            </a:r>
            <a:br>
              <a:rPr lang="en-GB" dirty="0" smtClean="0"/>
            </a:br>
            <a:r>
              <a:rPr lang="en-GB" dirty="0"/>
              <a:t/>
            </a:r>
            <a:br>
              <a:rPr lang="en-GB" dirty="0"/>
            </a:br>
            <a:r>
              <a:rPr lang="en-GB" dirty="0" smtClean="0"/>
              <a:t/>
            </a:r>
            <a:br>
              <a:rPr lang="en-GB" dirty="0" smtClean="0"/>
            </a:br>
            <a:r>
              <a:rPr lang="en-GB" dirty="0" smtClean="0"/>
              <a:t>Primary 6/7  Curriculum Meeting </a:t>
            </a:r>
            <a:endParaRPr lang="en-GB" dirty="0"/>
          </a:p>
        </p:txBody>
      </p:sp>
      <p:sp>
        <p:nvSpPr>
          <p:cNvPr id="3" name="Subtitle 2"/>
          <p:cNvSpPr>
            <a:spLocks noGrp="1"/>
          </p:cNvSpPr>
          <p:nvPr>
            <p:ph type="subTitle" idx="1"/>
          </p:nvPr>
        </p:nvSpPr>
        <p:spPr>
          <a:xfrm>
            <a:off x="1371600" y="4365104"/>
            <a:ext cx="6400800" cy="1273696"/>
          </a:xfrm>
        </p:spPr>
        <p:txBody>
          <a:bodyPr>
            <a:normAutofit/>
          </a:bodyPr>
          <a:lstStyle/>
          <a:p>
            <a:r>
              <a:rPr lang="en-GB" sz="4400" dirty="0" smtClean="0"/>
              <a:t>September 2020</a:t>
            </a:r>
            <a:endParaRPr lang="en-GB" sz="4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260648"/>
            <a:ext cx="2540777" cy="2534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stretch>
            <a:fillRect/>
          </a:stretch>
        </p:blipFill>
        <p:spPr>
          <a:xfrm>
            <a:off x="167631" y="192226"/>
            <a:ext cx="8808737" cy="2671721"/>
          </a:xfrm>
          <a:prstGeom prst="rect">
            <a:avLst/>
          </a:prstGeom>
        </p:spPr>
      </p:pic>
    </p:spTree>
    <p:extLst>
      <p:ext uri="{BB962C8B-B14F-4D97-AF65-F5344CB8AC3E}">
        <p14:creationId xmlns:p14="http://schemas.microsoft.com/office/powerpoint/2010/main" val="7344932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P.E </a:t>
            </a:r>
            <a:endParaRPr lang="en-GB" dirty="0"/>
          </a:p>
        </p:txBody>
      </p:sp>
      <p:pic>
        <p:nvPicPr>
          <p:cNvPr id="3" name="Picture 2"/>
          <p:cNvPicPr>
            <a:picLocks noChangeAspect="1"/>
          </p:cNvPicPr>
          <p:nvPr/>
        </p:nvPicPr>
        <p:blipFill>
          <a:blip r:embed="rId2"/>
          <a:stretch>
            <a:fillRect/>
          </a:stretch>
        </p:blipFill>
        <p:spPr>
          <a:xfrm>
            <a:off x="2267744" y="3718281"/>
            <a:ext cx="6792573" cy="2984674"/>
          </a:xfrm>
          <a:prstGeom prst="rect">
            <a:avLst/>
          </a:prstGeom>
        </p:spPr>
      </p:pic>
      <p:sp>
        <p:nvSpPr>
          <p:cNvPr id="4" name="TextBox 3"/>
          <p:cNvSpPr txBox="1"/>
          <p:nvPr/>
        </p:nvSpPr>
        <p:spPr>
          <a:xfrm>
            <a:off x="611561" y="2492896"/>
            <a:ext cx="7920880" cy="1815882"/>
          </a:xfrm>
          <a:prstGeom prst="rect">
            <a:avLst/>
          </a:prstGeom>
          <a:noFill/>
        </p:spPr>
        <p:txBody>
          <a:bodyPr wrap="square" rtlCol="0">
            <a:spAutoFit/>
          </a:bodyPr>
          <a:lstStyle/>
          <a:p>
            <a:r>
              <a:rPr lang="en-GB" sz="2800" dirty="0" smtClean="0"/>
              <a:t>P. E will take place each Thursday afternoon. </a:t>
            </a:r>
          </a:p>
          <a:p>
            <a:r>
              <a:rPr lang="en-GB" sz="2800" dirty="0" smtClean="0"/>
              <a:t>Please ensure that pupils wear their sports gear to school each Thursday with a few extra layers as well. </a:t>
            </a:r>
            <a:endParaRPr lang="en-GB" sz="2800" dirty="0"/>
          </a:p>
        </p:txBody>
      </p:sp>
    </p:spTree>
    <p:extLst>
      <p:ext uri="{BB962C8B-B14F-4D97-AF65-F5344CB8AC3E}">
        <p14:creationId xmlns:p14="http://schemas.microsoft.com/office/powerpoint/2010/main" val="499976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See-Saw</a:t>
            </a:r>
            <a:endParaRPr lang="en-GB" dirty="0"/>
          </a:p>
        </p:txBody>
      </p:sp>
      <p:sp>
        <p:nvSpPr>
          <p:cNvPr id="3" name="Content Placeholder 2"/>
          <p:cNvSpPr>
            <a:spLocks noGrp="1"/>
          </p:cNvSpPr>
          <p:nvPr>
            <p:ph sz="quarter" idx="13"/>
          </p:nvPr>
        </p:nvSpPr>
        <p:spPr>
          <a:xfrm>
            <a:off x="755576" y="2708920"/>
            <a:ext cx="8136904" cy="2880320"/>
          </a:xfrm>
        </p:spPr>
        <p:txBody>
          <a:bodyPr>
            <a:normAutofit/>
          </a:bodyPr>
          <a:lstStyle/>
          <a:p>
            <a:r>
              <a:rPr lang="en-GB" dirty="0" smtClean="0"/>
              <a:t>Please ensure you download the See-Saw app as a means of communication and away of seeing your child’s learning. </a:t>
            </a:r>
          </a:p>
          <a:p>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6450" y="3789040"/>
            <a:ext cx="4991100" cy="2800350"/>
          </a:xfrm>
          <a:prstGeom prst="rect">
            <a:avLst/>
          </a:prstGeom>
        </p:spPr>
      </p:pic>
    </p:spTree>
    <p:extLst>
      <p:ext uri="{BB962C8B-B14F-4D97-AF65-F5344CB8AC3E}">
        <p14:creationId xmlns:p14="http://schemas.microsoft.com/office/powerpoint/2010/main" val="26067993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Please make us aware if your child has any allergies or requires a special diet. </a:t>
            </a:r>
            <a:endParaRPr lang="en-GB" dirty="0"/>
          </a:p>
        </p:txBody>
      </p:sp>
      <p:sp>
        <p:nvSpPr>
          <p:cNvPr id="3" name="Title 2"/>
          <p:cNvSpPr>
            <a:spLocks noGrp="1"/>
          </p:cNvSpPr>
          <p:nvPr>
            <p:ph type="title"/>
          </p:nvPr>
        </p:nvSpPr>
        <p:spPr/>
        <p:txBody>
          <a:bodyPr/>
          <a:lstStyle/>
          <a:p>
            <a:r>
              <a:rPr lang="en-GB" dirty="0" smtClean="0"/>
              <a:t>Allergens/Special Diet</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38" y="3815439"/>
            <a:ext cx="4180234"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6737" y="3420508"/>
            <a:ext cx="4141463" cy="306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68749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27984" y="2996952"/>
            <a:ext cx="3708400" cy="3450696"/>
          </a:xfrm>
        </p:spPr>
        <p:txBody>
          <a:bodyPr/>
          <a:lstStyle/>
          <a:p>
            <a:r>
              <a:rPr lang="en-GB" dirty="0"/>
              <a:t>We are a NUT FREE SCHOOL, snack/lunch boxes should NOT contain any food items that contain traces of nuts.</a:t>
            </a:r>
          </a:p>
          <a:p>
            <a:endParaRPr lang="en-GB" dirty="0"/>
          </a:p>
        </p:txBody>
      </p:sp>
      <p:sp>
        <p:nvSpPr>
          <p:cNvPr id="3" name="Title 2"/>
          <p:cNvSpPr>
            <a:spLocks noGrp="1"/>
          </p:cNvSpPr>
          <p:nvPr>
            <p:ph type="title"/>
          </p:nvPr>
        </p:nvSpPr>
        <p:spPr/>
        <p:txBody>
          <a:bodyPr/>
          <a:lstStyle/>
          <a:p>
            <a:r>
              <a:rPr lang="en-GB" dirty="0" smtClean="0"/>
              <a:t>NUT FREE SCHOOL</a:t>
            </a:r>
            <a:endParaRPr lang="en-GB" dirty="0"/>
          </a:p>
        </p:txBody>
      </p:sp>
      <p:pic>
        <p:nvPicPr>
          <p:cNvPr id="4" name="Picture 3"/>
          <p:cNvPicPr>
            <a:picLocks noChangeAspect="1"/>
          </p:cNvPicPr>
          <p:nvPr/>
        </p:nvPicPr>
        <p:blipFill>
          <a:blip r:embed="rId2"/>
          <a:stretch>
            <a:fillRect/>
          </a:stretch>
        </p:blipFill>
        <p:spPr>
          <a:xfrm>
            <a:off x="251520" y="1926333"/>
            <a:ext cx="3343871" cy="4931667"/>
          </a:xfrm>
          <a:prstGeom prst="rect">
            <a:avLst/>
          </a:prstGeom>
        </p:spPr>
      </p:pic>
    </p:spTree>
    <p:extLst>
      <p:ext uri="{BB962C8B-B14F-4D97-AF65-F5344CB8AC3E}">
        <p14:creationId xmlns:p14="http://schemas.microsoft.com/office/powerpoint/2010/main" val="2696890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School Money have released an app to make for ease of paying for clubs etc. </a:t>
            </a:r>
            <a:endParaRPr lang="en-GB" dirty="0"/>
          </a:p>
        </p:txBody>
      </p:sp>
      <p:sp>
        <p:nvSpPr>
          <p:cNvPr id="3" name="Title 2"/>
          <p:cNvSpPr>
            <a:spLocks noGrp="1"/>
          </p:cNvSpPr>
          <p:nvPr>
            <p:ph type="title"/>
          </p:nvPr>
        </p:nvSpPr>
        <p:spPr/>
        <p:txBody>
          <a:bodyPr/>
          <a:lstStyle/>
          <a:p>
            <a:r>
              <a:rPr lang="en-GB" dirty="0" smtClean="0"/>
              <a:t>School Money</a:t>
            </a:r>
            <a:endParaRPr lang="en-GB" dirty="0"/>
          </a:p>
        </p:txBody>
      </p:sp>
      <p:pic>
        <p:nvPicPr>
          <p:cNvPr id="4" name="Picture 3"/>
          <p:cNvPicPr>
            <a:picLocks noChangeAspect="1"/>
          </p:cNvPicPr>
          <p:nvPr/>
        </p:nvPicPr>
        <p:blipFill>
          <a:blip r:embed="rId2"/>
          <a:stretch>
            <a:fillRect/>
          </a:stretch>
        </p:blipFill>
        <p:spPr>
          <a:xfrm>
            <a:off x="483049" y="3475515"/>
            <a:ext cx="8223076" cy="3391969"/>
          </a:xfrm>
          <a:prstGeom prst="rect">
            <a:avLst/>
          </a:prstGeom>
        </p:spPr>
      </p:pic>
    </p:spTree>
    <p:extLst>
      <p:ext uri="{BB962C8B-B14F-4D97-AF65-F5344CB8AC3E}">
        <p14:creationId xmlns:p14="http://schemas.microsoft.com/office/powerpoint/2010/main" val="536334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Education Authority  - FSM</a:t>
            </a:r>
            <a:endParaRPr lang="en-GB" dirty="0"/>
          </a:p>
        </p:txBody>
      </p:sp>
      <p:sp>
        <p:nvSpPr>
          <p:cNvPr id="3" name="Content Placeholder 2"/>
          <p:cNvSpPr>
            <a:spLocks noGrp="1"/>
          </p:cNvSpPr>
          <p:nvPr>
            <p:ph sz="quarter" idx="13"/>
          </p:nvPr>
        </p:nvSpPr>
        <p:spPr/>
        <p:txBody>
          <a:bodyPr>
            <a:normAutofit fontScale="85000" lnSpcReduction="10000"/>
          </a:bodyPr>
          <a:lstStyle/>
          <a:p>
            <a:r>
              <a:rPr lang="en-GB" dirty="0"/>
              <a:t>If you feel that you would be entitled to free schools meals please contact the school for the appropriate forms. Even if it would not be your intention at this stage for your child to avail of the free school meals and uniform to which they are entitled, it is still important that you register your entitlement as soon as possible.</a:t>
            </a:r>
          </a:p>
        </p:txBody>
      </p:sp>
      <p:pic>
        <p:nvPicPr>
          <p:cNvPr id="102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645025" y="2989094"/>
            <a:ext cx="3822700" cy="2827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72123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Medicine/Inhalers</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224882"/>
            <a:ext cx="4392488" cy="276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4163490"/>
            <a:ext cx="3649018" cy="2426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826298" y="2562285"/>
            <a:ext cx="3826768" cy="1569660"/>
          </a:xfrm>
          <a:prstGeom prst="rect">
            <a:avLst/>
          </a:prstGeom>
          <a:noFill/>
        </p:spPr>
        <p:txBody>
          <a:bodyPr wrap="square" rtlCol="0">
            <a:spAutoFit/>
          </a:bodyPr>
          <a:lstStyle/>
          <a:p>
            <a:r>
              <a:rPr lang="en-GB" sz="2400" dirty="0" smtClean="0"/>
              <a:t>Please ensure that we have in date inhalers and any other medication that your child might need. </a:t>
            </a:r>
            <a:endParaRPr lang="en-GB" sz="2400" dirty="0"/>
          </a:p>
        </p:txBody>
      </p:sp>
    </p:spTree>
    <p:extLst>
      <p:ext uri="{BB962C8B-B14F-4D97-AF65-F5344CB8AC3E}">
        <p14:creationId xmlns:p14="http://schemas.microsoft.com/office/powerpoint/2010/main" val="39068967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Residential Trip – P7</a:t>
            </a:r>
            <a:endParaRPr lang="en-GB" dirty="0"/>
          </a:p>
        </p:txBody>
      </p:sp>
      <p:sp>
        <p:nvSpPr>
          <p:cNvPr id="3" name="Content Placeholder 2"/>
          <p:cNvSpPr>
            <a:spLocks noGrp="1"/>
          </p:cNvSpPr>
          <p:nvPr>
            <p:ph sz="quarter" idx="13"/>
          </p:nvPr>
        </p:nvSpPr>
        <p:spPr>
          <a:xfrm>
            <a:off x="676655" y="3410712"/>
            <a:ext cx="3822192" cy="3447288"/>
          </a:xfrm>
        </p:spPr>
        <p:txBody>
          <a:bodyPr/>
          <a:lstStyle/>
          <a:p>
            <a:pPr marL="0" indent="0">
              <a:buNone/>
            </a:pPr>
            <a:r>
              <a:rPr lang="en-GB" dirty="0" smtClean="0">
                <a:solidFill>
                  <a:schemeClr val="tx1"/>
                </a:solidFill>
              </a:rPr>
              <a:t>Provisionally booked </a:t>
            </a:r>
            <a:r>
              <a:rPr lang="en-GB" dirty="0">
                <a:solidFill>
                  <a:schemeClr val="tx1"/>
                </a:solidFill>
              </a:rPr>
              <a:t>–</a:t>
            </a:r>
            <a:r>
              <a:rPr lang="en-GB" dirty="0" smtClean="0">
                <a:solidFill>
                  <a:schemeClr val="tx1"/>
                </a:solidFill>
              </a:rPr>
              <a:t>24</a:t>
            </a:r>
            <a:r>
              <a:rPr lang="en-GB" baseline="30000" dirty="0" smtClean="0">
                <a:solidFill>
                  <a:schemeClr val="tx1"/>
                </a:solidFill>
              </a:rPr>
              <a:t>th</a:t>
            </a:r>
            <a:r>
              <a:rPr lang="en-GB" dirty="0" smtClean="0">
                <a:solidFill>
                  <a:schemeClr val="tx1"/>
                </a:solidFill>
              </a:rPr>
              <a:t>, 25</a:t>
            </a:r>
            <a:r>
              <a:rPr lang="en-GB" baseline="30000" dirty="0" smtClean="0">
                <a:solidFill>
                  <a:schemeClr val="tx1"/>
                </a:solidFill>
              </a:rPr>
              <a:t>th</a:t>
            </a:r>
            <a:r>
              <a:rPr lang="en-GB" dirty="0" smtClean="0">
                <a:solidFill>
                  <a:schemeClr val="tx1"/>
                </a:solidFill>
              </a:rPr>
              <a:t> and 26</a:t>
            </a:r>
            <a:r>
              <a:rPr lang="en-GB" baseline="30000" dirty="0" smtClean="0">
                <a:solidFill>
                  <a:schemeClr val="tx1"/>
                </a:solidFill>
              </a:rPr>
              <a:t>th</a:t>
            </a:r>
            <a:r>
              <a:rPr lang="en-GB" dirty="0" smtClean="0">
                <a:solidFill>
                  <a:schemeClr val="tx1"/>
                </a:solidFill>
              </a:rPr>
              <a:t> May 2021</a:t>
            </a:r>
            <a:endParaRPr lang="en-GB" dirty="0">
              <a:solidFill>
                <a:schemeClr val="tx1"/>
              </a:solidFill>
            </a:endParaRPr>
          </a:p>
        </p:txBody>
      </p:sp>
      <p:sp>
        <p:nvSpPr>
          <p:cNvPr id="4" name="Content Placeholder 3"/>
          <p:cNvSpPr>
            <a:spLocks noGrp="1"/>
          </p:cNvSpPr>
          <p:nvPr>
            <p:ph sz="quarter" idx="14"/>
          </p:nvPr>
        </p:nvSpPr>
        <p:spPr/>
        <p:txBody>
          <a:bodyPr/>
          <a:lstStyle/>
          <a:p>
            <a:endParaRPr lang="en-GB" dirty="0"/>
          </a:p>
        </p:txBody>
      </p:sp>
      <p:pic>
        <p:nvPicPr>
          <p:cNvPr id="5" name="Picture 4"/>
          <p:cNvPicPr>
            <a:picLocks noChangeAspect="1"/>
          </p:cNvPicPr>
          <p:nvPr/>
        </p:nvPicPr>
        <p:blipFill>
          <a:blip r:embed="rId2"/>
          <a:stretch>
            <a:fillRect/>
          </a:stretch>
        </p:blipFill>
        <p:spPr>
          <a:xfrm>
            <a:off x="4645152" y="2157983"/>
            <a:ext cx="3968497" cy="3968497"/>
          </a:xfrm>
          <a:prstGeom prst="rect">
            <a:avLst/>
          </a:prstGeom>
        </p:spPr>
      </p:pic>
    </p:spTree>
    <p:extLst>
      <p:ext uri="{BB962C8B-B14F-4D97-AF65-F5344CB8AC3E}">
        <p14:creationId xmlns:p14="http://schemas.microsoft.com/office/powerpoint/2010/main" val="33278886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548680"/>
            <a:ext cx="5256584" cy="769441"/>
          </a:xfrm>
          <a:prstGeom prst="rect">
            <a:avLst/>
          </a:prstGeom>
          <a:noFill/>
        </p:spPr>
        <p:txBody>
          <a:bodyPr wrap="square" rtlCol="0">
            <a:spAutoFit/>
          </a:bodyPr>
          <a:lstStyle/>
          <a:p>
            <a:r>
              <a:rPr lang="en-GB" sz="4400" dirty="0" smtClean="0"/>
              <a:t>School Website/App</a:t>
            </a:r>
            <a:endParaRPr lang="en-GB" sz="4400" dirty="0"/>
          </a:p>
        </p:txBody>
      </p:sp>
      <p:pic>
        <p:nvPicPr>
          <p:cNvPr id="3" name="Picture 2"/>
          <p:cNvPicPr>
            <a:picLocks noChangeAspect="1"/>
          </p:cNvPicPr>
          <p:nvPr/>
        </p:nvPicPr>
        <p:blipFill>
          <a:blip r:embed="rId2"/>
          <a:stretch>
            <a:fillRect/>
          </a:stretch>
        </p:blipFill>
        <p:spPr>
          <a:xfrm>
            <a:off x="539552" y="2060848"/>
            <a:ext cx="8136904" cy="4533929"/>
          </a:xfrm>
          <a:prstGeom prst="rect">
            <a:avLst/>
          </a:prstGeom>
        </p:spPr>
      </p:pic>
      <p:sp>
        <p:nvSpPr>
          <p:cNvPr id="4" name="TextBox 3"/>
          <p:cNvSpPr txBox="1"/>
          <p:nvPr/>
        </p:nvSpPr>
        <p:spPr>
          <a:xfrm>
            <a:off x="197905" y="1526491"/>
            <a:ext cx="8980344" cy="369332"/>
          </a:xfrm>
          <a:prstGeom prst="rect">
            <a:avLst/>
          </a:prstGeom>
          <a:noFill/>
        </p:spPr>
        <p:txBody>
          <a:bodyPr wrap="none" rtlCol="0">
            <a:spAutoFit/>
          </a:bodyPr>
          <a:lstStyle/>
          <a:p>
            <a:r>
              <a:rPr lang="en-GB" dirty="0" smtClean="0"/>
              <a:t>Please download the school app and ensure that you check the website on a regular basis. </a:t>
            </a:r>
            <a:endParaRPr lang="en-GB" dirty="0"/>
          </a:p>
        </p:txBody>
      </p:sp>
    </p:spTree>
    <p:extLst>
      <p:ext uri="{BB962C8B-B14F-4D97-AF65-F5344CB8AC3E}">
        <p14:creationId xmlns:p14="http://schemas.microsoft.com/office/powerpoint/2010/main" val="28868118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Child Protection</a:t>
            </a:r>
            <a:endParaRPr lang="en-GB" dirty="0"/>
          </a:p>
        </p:txBody>
      </p:sp>
      <p:sp>
        <p:nvSpPr>
          <p:cNvPr id="4" name="Content Placeholder 3"/>
          <p:cNvSpPr>
            <a:spLocks noGrp="1"/>
          </p:cNvSpPr>
          <p:nvPr>
            <p:ph sz="quarter" idx="14"/>
          </p:nvPr>
        </p:nvSpPr>
        <p:spPr/>
        <p:txBody>
          <a:bodyPr/>
          <a:lstStyle/>
          <a:p>
            <a:endParaRPr lang="en-GB"/>
          </a:p>
        </p:txBody>
      </p:sp>
      <p:sp>
        <p:nvSpPr>
          <p:cNvPr id="6" name="Content Placeholder 5"/>
          <p:cNvSpPr>
            <a:spLocks noGrp="1"/>
          </p:cNvSpPr>
          <p:nvPr>
            <p:ph sz="quarter" idx="13"/>
          </p:nvPr>
        </p:nvSpPr>
        <p:spPr/>
        <p:txBody>
          <a:bodyPr/>
          <a:lstStyle/>
          <a:p>
            <a:endParaRPr lang="en-GB"/>
          </a:p>
        </p:txBody>
      </p:sp>
      <p:pic>
        <p:nvPicPr>
          <p:cNvPr id="7" name="Picture 6"/>
          <p:cNvPicPr>
            <a:picLocks noChangeAspect="1"/>
          </p:cNvPicPr>
          <p:nvPr/>
        </p:nvPicPr>
        <p:blipFill>
          <a:blip r:embed="rId2"/>
          <a:stretch>
            <a:fillRect/>
          </a:stretch>
        </p:blipFill>
        <p:spPr>
          <a:xfrm>
            <a:off x="179512" y="116632"/>
            <a:ext cx="8784976" cy="6624736"/>
          </a:xfrm>
          <a:prstGeom prst="rect">
            <a:avLst/>
          </a:prstGeom>
        </p:spPr>
      </p:pic>
      <p:sp>
        <p:nvSpPr>
          <p:cNvPr id="8" name="TextBox 7"/>
          <p:cNvSpPr txBox="1"/>
          <p:nvPr/>
        </p:nvSpPr>
        <p:spPr>
          <a:xfrm>
            <a:off x="6084168" y="3645024"/>
            <a:ext cx="2602632" cy="1754326"/>
          </a:xfrm>
          <a:prstGeom prst="rect">
            <a:avLst/>
          </a:prstGeom>
          <a:noFill/>
        </p:spPr>
        <p:txBody>
          <a:bodyPr wrap="square" rtlCol="0">
            <a:spAutoFit/>
          </a:bodyPr>
          <a:lstStyle/>
          <a:p>
            <a:r>
              <a:rPr lang="en-GB" dirty="0" smtClean="0"/>
              <a:t>Child Protection</a:t>
            </a:r>
          </a:p>
          <a:p>
            <a:endParaRPr lang="en-GB" dirty="0"/>
          </a:p>
          <a:p>
            <a:r>
              <a:rPr lang="en-GB" dirty="0" smtClean="0"/>
              <a:t>All relevant policies are on the school website and available to download. </a:t>
            </a:r>
            <a:endParaRPr lang="en-GB" dirty="0"/>
          </a:p>
        </p:txBody>
      </p:sp>
    </p:spTree>
    <p:extLst>
      <p:ext uri="{BB962C8B-B14F-4D97-AF65-F5344CB8AC3E}">
        <p14:creationId xmlns:p14="http://schemas.microsoft.com/office/powerpoint/2010/main" val="2954117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P7 timetable</a:t>
            </a:r>
            <a:endParaRPr lang="en-GB" dirty="0"/>
          </a:p>
        </p:txBody>
      </p:sp>
      <p:sp>
        <p:nvSpPr>
          <p:cNvPr id="3" name="Content Placeholder 2"/>
          <p:cNvSpPr>
            <a:spLocks noGrp="1"/>
          </p:cNvSpPr>
          <p:nvPr>
            <p:ph sz="quarter" idx="13"/>
          </p:nvPr>
        </p:nvSpPr>
        <p:spPr/>
        <p:txBody>
          <a:bodyPr>
            <a:normAutofit lnSpcReduction="10000"/>
          </a:bodyPr>
          <a:lstStyle/>
          <a:p>
            <a:r>
              <a:rPr lang="en-GB" dirty="0" smtClean="0">
                <a:solidFill>
                  <a:schemeClr val="tx1"/>
                </a:solidFill>
              </a:rPr>
              <a:t>Mr Magee</a:t>
            </a:r>
          </a:p>
          <a:p>
            <a:pPr marL="0" indent="0">
              <a:buNone/>
            </a:pPr>
            <a:endParaRPr lang="en-GB" dirty="0">
              <a:solidFill>
                <a:schemeClr val="tx1"/>
              </a:solidFill>
            </a:endParaRPr>
          </a:p>
          <a:p>
            <a:r>
              <a:rPr lang="en-GB" dirty="0" smtClean="0">
                <a:solidFill>
                  <a:schemeClr val="tx1"/>
                </a:solidFill>
              </a:rPr>
              <a:t>Numeracy </a:t>
            </a:r>
          </a:p>
          <a:p>
            <a:r>
              <a:rPr lang="en-GB" dirty="0" smtClean="0">
                <a:solidFill>
                  <a:schemeClr val="tx1"/>
                </a:solidFill>
              </a:rPr>
              <a:t>Religion</a:t>
            </a:r>
          </a:p>
          <a:p>
            <a:r>
              <a:rPr lang="en-GB" dirty="0" smtClean="0">
                <a:solidFill>
                  <a:schemeClr val="tx1"/>
                </a:solidFill>
              </a:rPr>
              <a:t>Physical Education</a:t>
            </a:r>
          </a:p>
          <a:p>
            <a:r>
              <a:rPr lang="en-GB" dirty="0" smtClean="0">
                <a:solidFill>
                  <a:schemeClr val="tx1"/>
                </a:solidFill>
              </a:rPr>
              <a:t>Numeracy Problem Solving</a:t>
            </a:r>
          </a:p>
          <a:p>
            <a:r>
              <a:rPr lang="en-GB" dirty="0" smtClean="0">
                <a:solidFill>
                  <a:schemeClr val="tx1"/>
                </a:solidFill>
              </a:rPr>
              <a:t>Handwriting </a:t>
            </a:r>
          </a:p>
          <a:p>
            <a:endParaRPr lang="en-GB" dirty="0" smtClean="0">
              <a:solidFill>
                <a:schemeClr val="tx1"/>
              </a:solidFill>
            </a:endParaRPr>
          </a:p>
        </p:txBody>
      </p:sp>
      <p:sp>
        <p:nvSpPr>
          <p:cNvPr id="4" name="Content Placeholder 3"/>
          <p:cNvSpPr>
            <a:spLocks noGrp="1"/>
          </p:cNvSpPr>
          <p:nvPr>
            <p:ph sz="quarter" idx="14"/>
          </p:nvPr>
        </p:nvSpPr>
        <p:spPr/>
        <p:txBody>
          <a:bodyPr>
            <a:normAutofit lnSpcReduction="10000"/>
          </a:bodyPr>
          <a:lstStyle/>
          <a:p>
            <a:r>
              <a:rPr lang="en-GB" dirty="0" smtClean="0">
                <a:solidFill>
                  <a:schemeClr val="tx1"/>
                </a:solidFill>
              </a:rPr>
              <a:t>Mrs Leitch</a:t>
            </a:r>
          </a:p>
          <a:p>
            <a:endParaRPr lang="en-GB" dirty="0">
              <a:solidFill>
                <a:schemeClr val="tx1"/>
              </a:solidFill>
            </a:endParaRPr>
          </a:p>
          <a:p>
            <a:r>
              <a:rPr lang="en-GB" dirty="0" smtClean="0">
                <a:solidFill>
                  <a:schemeClr val="tx1"/>
                </a:solidFill>
              </a:rPr>
              <a:t>Literacy</a:t>
            </a:r>
          </a:p>
          <a:p>
            <a:r>
              <a:rPr lang="en-GB" dirty="0" smtClean="0">
                <a:solidFill>
                  <a:schemeClr val="tx1"/>
                </a:solidFill>
              </a:rPr>
              <a:t>Reading Activity</a:t>
            </a:r>
          </a:p>
          <a:p>
            <a:r>
              <a:rPr lang="en-GB" dirty="0" smtClean="0">
                <a:solidFill>
                  <a:schemeClr val="tx1"/>
                </a:solidFill>
              </a:rPr>
              <a:t>The World Around Us</a:t>
            </a:r>
          </a:p>
          <a:p>
            <a:r>
              <a:rPr lang="en-GB" dirty="0" smtClean="0">
                <a:solidFill>
                  <a:schemeClr val="tx1"/>
                </a:solidFill>
              </a:rPr>
              <a:t>PDMU</a:t>
            </a:r>
          </a:p>
          <a:p>
            <a:r>
              <a:rPr lang="en-GB" dirty="0" smtClean="0">
                <a:solidFill>
                  <a:schemeClr val="tx1"/>
                </a:solidFill>
              </a:rPr>
              <a:t>STEM</a:t>
            </a:r>
          </a:p>
          <a:p>
            <a:r>
              <a:rPr lang="en-GB" dirty="0" smtClean="0">
                <a:solidFill>
                  <a:schemeClr val="tx1"/>
                </a:solidFill>
              </a:rPr>
              <a:t>Phonics</a:t>
            </a:r>
          </a:p>
          <a:p>
            <a:endParaRPr lang="en-GB" dirty="0" smtClean="0">
              <a:solidFill>
                <a:schemeClr val="tx1"/>
              </a:solidFill>
            </a:endParaRPr>
          </a:p>
          <a:p>
            <a:endParaRPr lang="en-GB" dirty="0"/>
          </a:p>
          <a:p>
            <a:endParaRPr lang="en-GB" dirty="0"/>
          </a:p>
        </p:txBody>
      </p:sp>
    </p:spTree>
    <p:extLst>
      <p:ext uri="{BB962C8B-B14F-4D97-AF65-F5344CB8AC3E}">
        <p14:creationId xmlns:p14="http://schemas.microsoft.com/office/powerpoint/2010/main" val="13882293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partnership</a:t>
            </a:r>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2167359"/>
            <a:ext cx="3960440" cy="470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24682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Literacy Long term Plan – Mrs Leitch</a:t>
            </a:r>
          </a:p>
        </p:txBody>
      </p:sp>
      <p:sp>
        <p:nvSpPr>
          <p:cNvPr id="3" name="Content Placeholder 2"/>
          <p:cNvSpPr>
            <a:spLocks noGrp="1"/>
          </p:cNvSpPr>
          <p:nvPr>
            <p:ph sz="quarter" idx="13"/>
          </p:nvPr>
        </p:nvSpPr>
        <p:spPr/>
        <p:txBody>
          <a:bodyPr>
            <a:normAutofit fontScale="62500" lnSpcReduction="20000"/>
          </a:bodyPr>
          <a:lstStyle/>
          <a:p>
            <a:pPr fontAlgn="base">
              <a:buFont typeface="Arial" panose="020B0604020202020204" pitchFamily="34" charset="0"/>
              <a:buChar char="•"/>
            </a:pPr>
            <a:r>
              <a:rPr lang="en-GB" b="1" u="sng" dirty="0">
                <a:solidFill>
                  <a:srgbClr val="000000"/>
                </a:solidFill>
                <a:latin typeface="Calibri" panose="020F0502020204030204" pitchFamily="34" charset="0"/>
              </a:rPr>
              <a:t>Recount/Report:</a:t>
            </a:r>
            <a:r>
              <a:rPr lang="en-US" dirty="0">
                <a:latin typeface="Calibri" panose="020F0502020204030204" pitchFamily="34" charset="0"/>
              </a:rPr>
              <a:t>​</a:t>
            </a:r>
            <a:endParaRPr lang="en-US" dirty="0">
              <a:latin typeface="Arial" panose="020B0604020202020204" pitchFamily="34" charset="0"/>
            </a:endParaRPr>
          </a:p>
          <a:p>
            <a:pPr fontAlgn="base">
              <a:buFont typeface="Arial" panose="020B0604020202020204" pitchFamily="34" charset="0"/>
              <a:buChar char="•"/>
            </a:pPr>
            <a:r>
              <a:rPr lang="en-GB" b="1" dirty="0">
                <a:solidFill>
                  <a:srgbClr val="000000"/>
                </a:solidFill>
                <a:latin typeface="Calibri" panose="020F0502020204030204" pitchFamily="34" charset="0"/>
              </a:rPr>
              <a:t>Macbeth- </a:t>
            </a:r>
            <a:r>
              <a:rPr lang="en-GB" dirty="0">
                <a:latin typeface="Calibri" panose="020F0502020204030204" pitchFamily="34" charset="0"/>
              </a:rPr>
              <a:t>​</a:t>
            </a:r>
            <a:endParaRPr lang="en-GB" dirty="0">
              <a:latin typeface="Arial" panose="020B0604020202020204" pitchFamily="34" charset="0"/>
            </a:endParaRPr>
          </a:p>
          <a:p>
            <a:pPr fontAlgn="base">
              <a:buFont typeface="Arial" panose="020B0604020202020204" pitchFamily="34" charset="0"/>
              <a:buChar char="•"/>
            </a:pPr>
            <a:r>
              <a:rPr lang="en-GB" b="1" dirty="0">
                <a:solidFill>
                  <a:srgbClr val="000000"/>
                </a:solidFill>
                <a:latin typeface="Calibri" panose="020F0502020204030204" pitchFamily="34" charset="0"/>
              </a:rPr>
              <a:t>Report on the murder of Banquo</a:t>
            </a:r>
            <a:r>
              <a:rPr lang="en-GB" dirty="0">
                <a:solidFill>
                  <a:srgbClr val="000000"/>
                </a:solidFill>
                <a:latin typeface="Calibri" panose="020F0502020204030204" pitchFamily="34" charset="0"/>
              </a:rPr>
              <a:t> </a:t>
            </a:r>
            <a:r>
              <a:rPr lang="en-GB" dirty="0">
                <a:latin typeface="Calibri" panose="020F0502020204030204" pitchFamily="34" charset="0"/>
              </a:rPr>
              <a:t>​</a:t>
            </a:r>
            <a:endParaRPr lang="en-GB" dirty="0">
              <a:latin typeface="Arial" panose="020B0604020202020204" pitchFamily="34" charset="0"/>
            </a:endParaRPr>
          </a:p>
          <a:p>
            <a:pPr fontAlgn="base">
              <a:buFont typeface="Arial" panose="020B0604020202020204" pitchFamily="34" charset="0"/>
              <a:buChar char="•"/>
            </a:pPr>
            <a:r>
              <a:rPr lang="en-GB" b="1" dirty="0">
                <a:solidFill>
                  <a:srgbClr val="000000"/>
                </a:solidFill>
                <a:latin typeface="Calibri" panose="020F0502020204030204" pitchFamily="34" charset="0"/>
              </a:rPr>
              <a:t>Recounts from meeting with the witches</a:t>
            </a:r>
            <a:r>
              <a:rPr lang="en-GB" dirty="0">
                <a:solidFill>
                  <a:srgbClr val="000000"/>
                </a:solidFill>
                <a:latin typeface="Calibri" panose="020F0502020204030204" pitchFamily="34" charset="0"/>
              </a:rPr>
              <a:t> </a:t>
            </a:r>
            <a:r>
              <a:rPr lang="en-GB" dirty="0">
                <a:latin typeface="Calibri" panose="020F0502020204030204" pitchFamily="34" charset="0"/>
              </a:rPr>
              <a:t>​</a:t>
            </a:r>
            <a:endParaRPr lang="en-GB" dirty="0">
              <a:latin typeface="Arial" panose="020B0604020202020204" pitchFamily="34" charset="0"/>
            </a:endParaRPr>
          </a:p>
          <a:p>
            <a:pPr fontAlgn="base">
              <a:buFont typeface="Arial" panose="020B0604020202020204" pitchFamily="34" charset="0"/>
              <a:buChar char="•"/>
            </a:pPr>
            <a:r>
              <a:rPr lang="en-GB" b="1" dirty="0">
                <a:solidFill>
                  <a:srgbClr val="000000"/>
                </a:solidFill>
                <a:latin typeface="Calibri" panose="020F0502020204030204" pitchFamily="34" charset="0"/>
              </a:rPr>
              <a:t>Newspaper plan</a:t>
            </a:r>
            <a:r>
              <a:rPr lang="en-GB" dirty="0">
                <a:solidFill>
                  <a:srgbClr val="000000"/>
                </a:solidFill>
                <a:latin typeface="Calibri" panose="020F0502020204030204" pitchFamily="34" charset="0"/>
              </a:rPr>
              <a:t> </a:t>
            </a:r>
            <a:r>
              <a:rPr lang="en-GB" dirty="0">
                <a:latin typeface="Calibri" panose="020F0502020204030204" pitchFamily="34" charset="0"/>
              </a:rPr>
              <a:t>​</a:t>
            </a:r>
            <a:endParaRPr lang="en-GB" dirty="0">
              <a:latin typeface="Arial" panose="020B0604020202020204" pitchFamily="34" charset="0"/>
            </a:endParaRPr>
          </a:p>
          <a:p>
            <a:pPr fontAlgn="base">
              <a:buFont typeface="Arial" panose="020B0604020202020204" pitchFamily="34" charset="0"/>
              <a:buChar char="•"/>
            </a:pPr>
            <a:r>
              <a:rPr lang="en-GB" b="1" u="sng" dirty="0">
                <a:solidFill>
                  <a:srgbClr val="000000"/>
                </a:solidFill>
                <a:latin typeface="Calibri" panose="020F0502020204030204" pitchFamily="34" charset="0"/>
              </a:rPr>
              <a:t>Poetry</a:t>
            </a:r>
            <a:r>
              <a:rPr lang="en-US" dirty="0">
                <a:latin typeface="Calibri" panose="020F0502020204030204" pitchFamily="34" charset="0"/>
              </a:rPr>
              <a:t>​</a:t>
            </a:r>
            <a:endParaRPr lang="en-US" dirty="0">
              <a:latin typeface="Arial" panose="020B0604020202020204" pitchFamily="34" charset="0"/>
            </a:endParaRPr>
          </a:p>
          <a:p>
            <a:pPr fontAlgn="base">
              <a:buFont typeface="Arial" panose="020B0604020202020204" pitchFamily="34" charset="0"/>
              <a:buChar char="•"/>
            </a:pPr>
            <a:r>
              <a:rPr lang="en-GB" b="1" dirty="0">
                <a:solidFill>
                  <a:srgbClr val="000000"/>
                </a:solidFill>
                <a:latin typeface="Calibri" panose="020F0502020204030204" pitchFamily="34" charset="0"/>
              </a:rPr>
              <a:t>Exploring description in poetry and use of figurative language. </a:t>
            </a:r>
            <a:r>
              <a:rPr lang="en-GB" dirty="0">
                <a:latin typeface="Calibri" panose="020F0502020204030204" pitchFamily="34" charset="0"/>
              </a:rPr>
              <a:t>​</a:t>
            </a:r>
            <a:endParaRPr lang="en-GB" dirty="0">
              <a:latin typeface="Arial" panose="020B0604020202020204" pitchFamily="34" charset="0"/>
            </a:endParaRPr>
          </a:p>
          <a:p>
            <a:pPr fontAlgn="base">
              <a:buFont typeface="Arial" panose="020B0604020202020204" pitchFamily="34" charset="0"/>
              <a:buChar char="•"/>
            </a:pPr>
            <a:r>
              <a:rPr lang="en-GB" b="1" dirty="0">
                <a:solidFill>
                  <a:srgbClr val="000000"/>
                </a:solidFill>
                <a:latin typeface="Calibri" panose="020F0502020204030204" pitchFamily="34" charset="0"/>
              </a:rPr>
              <a:t>Robert Burns-My love is like a red, red rose.</a:t>
            </a:r>
            <a:r>
              <a:rPr lang="en-GB" dirty="0">
                <a:solidFill>
                  <a:srgbClr val="000000"/>
                </a:solidFill>
                <a:latin typeface="Calibri" panose="020F0502020204030204" pitchFamily="34" charset="0"/>
              </a:rPr>
              <a:t> </a:t>
            </a:r>
            <a:r>
              <a:rPr lang="en-GB" dirty="0">
                <a:latin typeface="Calibri" panose="020F0502020204030204" pitchFamily="34" charset="0"/>
              </a:rPr>
              <a:t>​</a:t>
            </a:r>
            <a:endParaRPr lang="en-GB" dirty="0">
              <a:latin typeface="Arial" panose="020B0604020202020204" pitchFamily="34" charset="0"/>
            </a:endParaRPr>
          </a:p>
          <a:p>
            <a:pPr fontAlgn="base">
              <a:buFont typeface="Arial" panose="020B0604020202020204" pitchFamily="34" charset="0"/>
              <a:buChar char="•"/>
            </a:pPr>
            <a:r>
              <a:rPr lang="en-GB" b="1" dirty="0">
                <a:solidFill>
                  <a:srgbClr val="000000"/>
                </a:solidFill>
                <a:latin typeface="Calibri" panose="020F0502020204030204" pitchFamily="34" charset="0"/>
              </a:rPr>
              <a:t>William Blake-the </a:t>
            </a:r>
            <a:r>
              <a:rPr lang="en-GB" b="1" dirty="0" err="1">
                <a:solidFill>
                  <a:srgbClr val="000000"/>
                </a:solidFill>
                <a:latin typeface="Calibri" panose="020F0502020204030204" pitchFamily="34" charset="0"/>
              </a:rPr>
              <a:t>Tyger</a:t>
            </a:r>
            <a:r>
              <a:rPr lang="en-GB" b="1" dirty="0">
                <a:solidFill>
                  <a:srgbClr val="000000"/>
                </a:solidFill>
                <a:latin typeface="Calibri" panose="020F0502020204030204" pitchFamily="34" charset="0"/>
              </a:rPr>
              <a:t> </a:t>
            </a:r>
            <a:r>
              <a:rPr lang="en-GB" dirty="0">
                <a:latin typeface="Calibri" panose="020F0502020204030204" pitchFamily="34" charset="0"/>
              </a:rPr>
              <a:t>​</a:t>
            </a:r>
            <a:endParaRPr lang="en-GB" dirty="0">
              <a:latin typeface="Arial" panose="020B0604020202020204" pitchFamily="34" charset="0"/>
            </a:endParaRPr>
          </a:p>
          <a:p>
            <a:pPr fontAlgn="base">
              <a:buFont typeface="Arial" panose="020B0604020202020204" pitchFamily="34" charset="0"/>
              <a:buChar char="•"/>
            </a:pPr>
            <a:r>
              <a:rPr lang="en-GB" b="1" dirty="0">
                <a:solidFill>
                  <a:srgbClr val="000000"/>
                </a:solidFill>
                <a:latin typeface="Calibri" panose="020F0502020204030204" pitchFamily="34" charset="0"/>
              </a:rPr>
              <a:t>Christmas poetry, exploring rhyme. </a:t>
            </a:r>
            <a:r>
              <a:rPr lang="en-US" dirty="0">
                <a:latin typeface="Calibri" panose="020F0502020204030204" pitchFamily="34" charset="0"/>
              </a:rPr>
              <a:t>​</a:t>
            </a:r>
            <a:endParaRPr lang="en-US" dirty="0">
              <a:latin typeface="Arial" panose="020B0604020202020204" pitchFamily="34" charset="0"/>
            </a:endParaRPr>
          </a:p>
          <a:p>
            <a:pPr fontAlgn="base">
              <a:buFont typeface="Arial" panose="020B0604020202020204" pitchFamily="34" charset="0"/>
              <a:buChar char="•"/>
            </a:pPr>
            <a:r>
              <a:rPr lang="en-GB" b="1" u="sng" dirty="0">
                <a:solidFill>
                  <a:srgbClr val="000000"/>
                </a:solidFill>
                <a:latin typeface="Calibri" panose="020F0502020204030204" pitchFamily="34" charset="0"/>
              </a:rPr>
              <a:t>Persuasive</a:t>
            </a:r>
            <a:r>
              <a:rPr lang="en-GB" dirty="0">
                <a:solidFill>
                  <a:srgbClr val="000000"/>
                </a:solidFill>
                <a:latin typeface="Calibri" panose="020F0502020204030204" pitchFamily="34" charset="0"/>
              </a:rPr>
              <a:t> </a:t>
            </a:r>
            <a:r>
              <a:rPr lang="en-US" dirty="0">
                <a:latin typeface="Calibri" panose="020F0502020204030204" pitchFamily="34" charset="0"/>
              </a:rPr>
              <a:t>​</a:t>
            </a:r>
            <a:endParaRPr lang="en-US" dirty="0">
              <a:latin typeface="Arial" panose="020B0604020202020204" pitchFamily="34" charset="0"/>
            </a:endParaRPr>
          </a:p>
          <a:p>
            <a:pPr fontAlgn="base">
              <a:buFont typeface="Arial" panose="020B0604020202020204" pitchFamily="34" charset="0"/>
              <a:buChar char="•"/>
            </a:pPr>
            <a:r>
              <a:rPr lang="en-GB" b="1" dirty="0">
                <a:solidFill>
                  <a:srgbClr val="000000"/>
                </a:solidFill>
                <a:latin typeface="Calibri" panose="020F0502020204030204" pitchFamily="34" charset="0"/>
              </a:rPr>
              <a:t>Adverts/posters</a:t>
            </a:r>
            <a:r>
              <a:rPr lang="en-US" dirty="0">
                <a:latin typeface="Calibri" panose="020F0502020204030204" pitchFamily="34" charset="0"/>
              </a:rPr>
              <a:t>​</a:t>
            </a:r>
            <a:endParaRPr lang="en-US" dirty="0">
              <a:latin typeface="Arial" panose="020B0604020202020204" pitchFamily="34" charset="0"/>
            </a:endParaRPr>
          </a:p>
          <a:p>
            <a:pPr fontAlgn="base">
              <a:buFont typeface="Arial" panose="020B0604020202020204" pitchFamily="34" charset="0"/>
              <a:buChar char="•"/>
            </a:pPr>
            <a:r>
              <a:rPr lang="en-GB" b="1" dirty="0">
                <a:solidFill>
                  <a:srgbClr val="000000"/>
                </a:solidFill>
                <a:latin typeface="Calibri" panose="020F0502020204030204" pitchFamily="34" charset="0"/>
              </a:rPr>
              <a:t>Debate</a:t>
            </a:r>
            <a:endParaRPr lang="en-GB" dirty="0">
              <a:latin typeface="Arial" panose="020B0604020202020204" pitchFamily="34" charset="0"/>
            </a:endParaRPr>
          </a:p>
          <a:p>
            <a:endParaRPr lang="en-GB" dirty="0"/>
          </a:p>
        </p:txBody>
      </p:sp>
      <p:sp>
        <p:nvSpPr>
          <p:cNvPr id="4" name="Content Placeholder 3"/>
          <p:cNvSpPr>
            <a:spLocks noGrp="1"/>
          </p:cNvSpPr>
          <p:nvPr>
            <p:ph sz="quarter" idx="14"/>
          </p:nvPr>
        </p:nvSpPr>
        <p:spPr/>
        <p:txBody>
          <a:bodyPr>
            <a:normAutofit fontScale="55000" lnSpcReduction="20000"/>
          </a:bodyPr>
          <a:lstStyle/>
          <a:p>
            <a:pPr fontAlgn="base"/>
            <a:r>
              <a:rPr lang="en-GB" b="1" u="sng" dirty="0">
                <a:solidFill>
                  <a:srgbClr val="000000"/>
                </a:solidFill>
                <a:latin typeface="Calibri" panose="020F0502020204030204" pitchFamily="34" charset="0"/>
              </a:rPr>
              <a:t>Narrative</a:t>
            </a:r>
            <a:r>
              <a:rPr lang="en-GB" dirty="0">
                <a:latin typeface="Calibri" panose="020F0502020204030204" pitchFamily="34" charset="0"/>
              </a:rPr>
              <a:t>​</a:t>
            </a:r>
            <a:endParaRPr lang="en-GB" dirty="0"/>
          </a:p>
          <a:p>
            <a:pPr fontAlgn="base"/>
            <a:r>
              <a:rPr lang="en-GB" b="1" dirty="0">
                <a:solidFill>
                  <a:srgbClr val="000000"/>
                </a:solidFill>
                <a:latin typeface="Calibri" panose="020F0502020204030204" pitchFamily="34" charset="0"/>
              </a:rPr>
              <a:t>Children using story mountain and drama to plan their own myths and legends. Focus on using description to engage readers and transferring previous learning from poetry.</a:t>
            </a:r>
            <a:r>
              <a:rPr lang="en-US" dirty="0">
                <a:latin typeface="Calibri" panose="020F0502020204030204" pitchFamily="34" charset="0"/>
              </a:rPr>
              <a:t>​</a:t>
            </a:r>
            <a:endParaRPr lang="en-US" dirty="0"/>
          </a:p>
          <a:p>
            <a:pPr fontAlgn="base"/>
            <a:r>
              <a:rPr lang="en-GB" b="1" u="sng" dirty="0">
                <a:solidFill>
                  <a:srgbClr val="000000"/>
                </a:solidFill>
                <a:latin typeface="Calibri" panose="020F0502020204030204" pitchFamily="34" charset="0"/>
              </a:rPr>
              <a:t>Instructional/Explanation</a:t>
            </a:r>
            <a:r>
              <a:rPr lang="en-US" dirty="0">
                <a:latin typeface="Calibri" panose="020F0502020204030204" pitchFamily="34" charset="0"/>
              </a:rPr>
              <a:t>​</a:t>
            </a:r>
            <a:endParaRPr lang="en-US" dirty="0"/>
          </a:p>
          <a:p>
            <a:pPr fontAlgn="base"/>
            <a:r>
              <a:rPr lang="en-GB" b="1" dirty="0">
                <a:solidFill>
                  <a:srgbClr val="000000"/>
                </a:solidFill>
                <a:latin typeface="Calibri" panose="020F0502020204030204" pitchFamily="34" charset="0"/>
              </a:rPr>
              <a:t>Inspired by topic linked to World Around Us</a:t>
            </a:r>
            <a:r>
              <a:rPr lang="en-GB" dirty="0">
                <a:solidFill>
                  <a:srgbClr val="000000"/>
                </a:solidFill>
                <a:latin typeface="Calibri" panose="020F0502020204030204" pitchFamily="34" charset="0"/>
              </a:rPr>
              <a:t>  </a:t>
            </a:r>
            <a:r>
              <a:rPr lang="en-GB" dirty="0">
                <a:latin typeface="Calibri" panose="020F0502020204030204" pitchFamily="34" charset="0"/>
              </a:rPr>
              <a:t>​</a:t>
            </a:r>
            <a:endParaRPr lang="en-GB" dirty="0"/>
          </a:p>
          <a:p>
            <a:pPr fontAlgn="base"/>
            <a:r>
              <a:rPr lang="en-GB" b="1" dirty="0">
                <a:solidFill>
                  <a:srgbClr val="000000"/>
                </a:solidFill>
                <a:latin typeface="Calibri" panose="020F0502020204030204" pitchFamily="34" charset="0"/>
              </a:rPr>
              <a:t>children to write up scientific experiment </a:t>
            </a:r>
            <a:r>
              <a:rPr lang="en-GB" dirty="0">
                <a:solidFill>
                  <a:srgbClr val="000000"/>
                </a:solidFill>
                <a:latin typeface="Calibri" panose="020F0502020204030204" pitchFamily="34" charset="0"/>
              </a:rPr>
              <a:t>  </a:t>
            </a:r>
            <a:r>
              <a:rPr lang="en-GB" dirty="0">
                <a:latin typeface="Calibri" panose="020F0502020204030204" pitchFamily="34" charset="0"/>
              </a:rPr>
              <a:t>​</a:t>
            </a:r>
            <a:endParaRPr lang="en-GB" dirty="0"/>
          </a:p>
          <a:p>
            <a:pPr fontAlgn="base"/>
            <a:r>
              <a:rPr lang="en-GB" b="1" dirty="0">
                <a:solidFill>
                  <a:srgbClr val="000000"/>
                </a:solidFill>
                <a:latin typeface="Calibri" panose="020F0502020204030204" pitchFamily="34" charset="0"/>
              </a:rPr>
              <a:t>Children to write up instructions on how to</a:t>
            </a:r>
            <a:r>
              <a:rPr lang="en-GB" dirty="0">
                <a:latin typeface="Calibri" panose="020F0502020204030204" pitchFamily="34" charset="0"/>
              </a:rPr>
              <a:t>​</a:t>
            </a:r>
            <a:endParaRPr lang="en-GB" dirty="0"/>
          </a:p>
          <a:p>
            <a:pPr fontAlgn="base"/>
            <a:r>
              <a:rPr lang="en-GB" b="1" dirty="0">
                <a:solidFill>
                  <a:srgbClr val="000000"/>
                </a:solidFill>
                <a:latin typeface="Calibri" panose="020F0502020204030204" pitchFamily="34" charset="0"/>
              </a:rPr>
              <a:t>make a meal from a country</a:t>
            </a:r>
            <a:r>
              <a:rPr lang="en-GB" dirty="0">
                <a:solidFill>
                  <a:srgbClr val="000000"/>
                </a:solidFill>
                <a:latin typeface="Calibri" panose="020F0502020204030204" pitchFamily="34" charset="0"/>
              </a:rPr>
              <a:t> </a:t>
            </a:r>
            <a:r>
              <a:rPr lang="en-GB" b="1" dirty="0">
                <a:solidFill>
                  <a:srgbClr val="000000"/>
                </a:solidFill>
                <a:latin typeface="Calibri" panose="020F0502020204030204" pitchFamily="34" charset="0"/>
              </a:rPr>
              <a:t>explored during</a:t>
            </a:r>
            <a:r>
              <a:rPr lang="en-GB" dirty="0">
                <a:latin typeface="Calibri" panose="020F0502020204030204" pitchFamily="34" charset="0"/>
              </a:rPr>
              <a:t>​</a:t>
            </a:r>
            <a:endParaRPr lang="en-GB" dirty="0"/>
          </a:p>
          <a:p>
            <a:pPr fontAlgn="base"/>
            <a:r>
              <a:rPr lang="en-GB" b="1" dirty="0">
                <a:solidFill>
                  <a:srgbClr val="000000"/>
                </a:solidFill>
                <a:latin typeface="Calibri" panose="020F0502020204030204" pitchFamily="34" charset="0"/>
              </a:rPr>
              <a:t>topic. ICT research to be used to plan. </a:t>
            </a:r>
            <a:r>
              <a:rPr lang="en-GB" dirty="0">
                <a:solidFill>
                  <a:srgbClr val="000000"/>
                </a:solidFill>
                <a:latin typeface="Calibri" panose="020F0502020204030204" pitchFamily="34" charset="0"/>
              </a:rPr>
              <a:t> </a:t>
            </a:r>
            <a:r>
              <a:rPr lang="en-GB" dirty="0">
                <a:latin typeface="Calibri" panose="020F0502020204030204" pitchFamily="34" charset="0"/>
              </a:rPr>
              <a:t>​</a:t>
            </a:r>
            <a:endParaRPr lang="en-GB" dirty="0"/>
          </a:p>
          <a:p>
            <a:pPr fontAlgn="base"/>
            <a:r>
              <a:rPr lang="en-GB" b="1" dirty="0">
                <a:solidFill>
                  <a:srgbClr val="000000"/>
                </a:solidFill>
                <a:latin typeface="Calibri" panose="020F0502020204030204" pitchFamily="34" charset="0"/>
              </a:rPr>
              <a:t>Children to look at examples of good and bad instructions through practical activities of trying to follow them to develop success criteria for effective instructions. </a:t>
            </a:r>
            <a:r>
              <a:rPr lang="en-GB" dirty="0">
                <a:latin typeface="Calibri" panose="020F0502020204030204" pitchFamily="34" charset="0"/>
              </a:rPr>
              <a:t>​</a:t>
            </a:r>
            <a:endParaRPr lang="en-GB" dirty="0"/>
          </a:p>
          <a:p>
            <a:endParaRPr lang="en-GB" dirty="0"/>
          </a:p>
        </p:txBody>
      </p:sp>
    </p:spTree>
    <p:extLst>
      <p:ext uri="{BB962C8B-B14F-4D97-AF65-F5344CB8AC3E}">
        <p14:creationId xmlns:p14="http://schemas.microsoft.com/office/powerpoint/2010/main" val="2131513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sz="quarter" idx="13"/>
          </p:nvPr>
        </p:nvSpPr>
        <p:spPr>
          <a:xfrm>
            <a:off x="676655" y="2060848"/>
            <a:ext cx="3822192" cy="4065632"/>
          </a:xfrm>
        </p:spPr>
        <p:txBody>
          <a:bodyPr>
            <a:normAutofit fontScale="92500"/>
          </a:bodyPr>
          <a:lstStyle/>
          <a:p>
            <a:pPr fontAlgn="base"/>
            <a:r>
              <a:rPr lang="en-GB" b="1" u="sng" dirty="0">
                <a:solidFill>
                  <a:srgbClr val="000000"/>
                </a:solidFill>
                <a:latin typeface="Calibri" panose="020F0502020204030204" pitchFamily="34" charset="0"/>
              </a:rPr>
              <a:t>Grammar</a:t>
            </a:r>
            <a:r>
              <a:rPr lang="en-US" dirty="0">
                <a:latin typeface="Calibri" panose="020F0502020204030204" pitchFamily="34" charset="0"/>
              </a:rPr>
              <a:t>​</a:t>
            </a:r>
            <a:endParaRPr lang="en-US" dirty="0"/>
          </a:p>
          <a:p>
            <a:pPr fontAlgn="base">
              <a:buFont typeface="Arial" panose="020B0604020202020204" pitchFamily="34" charset="0"/>
              <a:buChar char="•"/>
            </a:pPr>
            <a:r>
              <a:rPr lang="en-GB" dirty="0">
                <a:solidFill>
                  <a:srgbClr val="000000"/>
                </a:solidFill>
                <a:latin typeface="Calibri" panose="020F0502020204030204" pitchFamily="34" charset="0"/>
              </a:rPr>
              <a:t>Nouns/Proper Nouns/Pronouns</a:t>
            </a:r>
            <a:r>
              <a:rPr lang="en-US" dirty="0">
                <a:latin typeface="Calibri" panose="020F0502020204030204" pitchFamily="34" charset="0"/>
              </a:rPr>
              <a:t>​</a:t>
            </a:r>
            <a:endParaRPr lang="en-US" dirty="0">
              <a:latin typeface="Arial" panose="020B0604020202020204" pitchFamily="34" charset="0"/>
            </a:endParaRPr>
          </a:p>
          <a:p>
            <a:pPr fontAlgn="base">
              <a:buFont typeface="Arial" panose="020B0604020202020204" pitchFamily="34" charset="0"/>
              <a:buChar char="•"/>
            </a:pPr>
            <a:r>
              <a:rPr lang="en-GB" dirty="0">
                <a:solidFill>
                  <a:srgbClr val="000000"/>
                </a:solidFill>
                <a:latin typeface="Calibri" panose="020F0502020204030204" pitchFamily="34" charset="0"/>
              </a:rPr>
              <a:t>Verbs/adverbs</a:t>
            </a:r>
            <a:r>
              <a:rPr lang="en-US" dirty="0">
                <a:latin typeface="Calibri" panose="020F0502020204030204" pitchFamily="34" charset="0"/>
              </a:rPr>
              <a:t>​</a:t>
            </a:r>
            <a:endParaRPr lang="en-US" dirty="0">
              <a:latin typeface="Arial" panose="020B0604020202020204" pitchFamily="34" charset="0"/>
            </a:endParaRPr>
          </a:p>
          <a:p>
            <a:pPr fontAlgn="base">
              <a:buFont typeface="Arial" panose="020B0604020202020204" pitchFamily="34" charset="0"/>
              <a:buChar char="•"/>
            </a:pPr>
            <a:r>
              <a:rPr lang="en-GB" dirty="0">
                <a:solidFill>
                  <a:srgbClr val="000000"/>
                </a:solidFill>
                <a:latin typeface="Calibri" panose="020F0502020204030204" pitchFamily="34" charset="0"/>
              </a:rPr>
              <a:t>Adjectives/proper adjectives</a:t>
            </a:r>
            <a:r>
              <a:rPr lang="en-US" dirty="0">
                <a:latin typeface="Calibri" panose="020F0502020204030204" pitchFamily="34" charset="0"/>
              </a:rPr>
              <a:t>​</a:t>
            </a:r>
            <a:endParaRPr lang="en-US" dirty="0">
              <a:latin typeface="Arial" panose="020B0604020202020204" pitchFamily="34" charset="0"/>
            </a:endParaRPr>
          </a:p>
          <a:p>
            <a:pPr fontAlgn="base">
              <a:buFont typeface="Arial" panose="020B0604020202020204" pitchFamily="34" charset="0"/>
              <a:buChar char="•"/>
            </a:pPr>
            <a:r>
              <a:rPr lang="en-GB" dirty="0">
                <a:solidFill>
                  <a:srgbClr val="000000"/>
                </a:solidFill>
                <a:latin typeface="Calibri" panose="020F0502020204030204" pitchFamily="34" charset="0"/>
              </a:rPr>
              <a:t>Conjunctions</a:t>
            </a:r>
            <a:r>
              <a:rPr lang="en-US" dirty="0">
                <a:latin typeface="Calibri" panose="020F0502020204030204" pitchFamily="34" charset="0"/>
              </a:rPr>
              <a:t>​</a:t>
            </a:r>
            <a:endParaRPr lang="en-US" dirty="0">
              <a:latin typeface="Arial" panose="020B0604020202020204" pitchFamily="34" charset="0"/>
            </a:endParaRPr>
          </a:p>
          <a:p>
            <a:pPr fontAlgn="base">
              <a:buFont typeface="Arial" panose="020B0604020202020204" pitchFamily="34" charset="0"/>
              <a:buChar char="•"/>
            </a:pPr>
            <a:r>
              <a:rPr lang="en-GB" dirty="0">
                <a:solidFill>
                  <a:srgbClr val="000000"/>
                </a:solidFill>
                <a:latin typeface="Calibri" panose="020F0502020204030204" pitchFamily="34" charset="0"/>
              </a:rPr>
              <a:t>Sentence construction</a:t>
            </a:r>
            <a:r>
              <a:rPr lang="en-US" dirty="0">
                <a:latin typeface="Calibri" panose="020F0502020204030204" pitchFamily="34" charset="0"/>
              </a:rPr>
              <a:t>​</a:t>
            </a:r>
            <a:endParaRPr lang="en-US" dirty="0">
              <a:latin typeface="Arial" panose="020B0604020202020204" pitchFamily="34" charset="0"/>
            </a:endParaRPr>
          </a:p>
          <a:p>
            <a:pPr fontAlgn="base">
              <a:buFont typeface="Arial" panose="020B0604020202020204" pitchFamily="34" charset="0"/>
              <a:buChar char="•"/>
            </a:pPr>
            <a:r>
              <a:rPr lang="en-GB" dirty="0">
                <a:solidFill>
                  <a:srgbClr val="000000"/>
                </a:solidFill>
                <a:latin typeface="Calibri" panose="020F0502020204030204" pitchFamily="34" charset="0"/>
              </a:rPr>
              <a:t>Subject/verb agreement</a:t>
            </a:r>
            <a:r>
              <a:rPr lang="en-US" dirty="0">
                <a:latin typeface="Calibri" panose="020F0502020204030204" pitchFamily="34" charset="0"/>
              </a:rPr>
              <a:t>​</a:t>
            </a:r>
            <a:endParaRPr lang="en-US" dirty="0">
              <a:latin typeface="Arial" panose="020B0604020202020204" pitchFamily="34" charset="0"/>
            </a:endParaRPr>
          </a:p>
          <a:p>
            <a:pPr fontAlgn="base">
              <a:buFont typeface="Arial" panose="020B0604020202020204" pitchFamily="34" charset="0"/>
              <a:buChar char="•"/>
            </a:pPr>
            <a:r>
              <a:rPr lang="en-GB" dirty="0">
                <a:solidFill>
                  <a:srgbClr val="000000"/>
                </a:solidFill>
                <a:latin typeface="Calibri" panose="020F0502020204030204" pitchFamily="34" charset="0"/>
              </a:rPr>
              <a:t>Synonyms/antonyms</a:t>
            </a:r>
            <a:r>
              <a:rPr lang="en-US" dirty="0">
                <a:latin typeface="Calibri" panose="020F0502020204030204" pitchFamily="34" charset="0"/>
              </a:rPr>
              <a:t>​</a:t>
            </a:r>
            <a:endParaRPr lang="en-US" dirty="0">
              <a:latin typeface="Arial" panose="020B0604020202020204" pitchFamily="34" charset="0"/>
            </a:endParaRPr>
          </a:p>
          <a:p>
            <a:pPr fontAlgn="base">
              <a:buFont typeface="Arial" panose="020B0604020202020204" pitchFamily="34" charset="0"/>
              <a:buChar char="•"/>
            </a:pPr>
            <a:r>
              <a:rPr lang="en-GB" dirty="0">
                <a:solidFill>
                  <a:srgbClr val="000000"/>
                </a:solidFill>
                <a:latin typeface="Calibri" panose="020F0502020204030204" pitchFamily="34" charset="0"/>
              </a:rPr>
              <a:t>Homonyms </a:t>
            </a:r>
            <a:endParaRPr lang="en-US" dirty="0">
              <a:latin typeface="Arial" panose="020B0604020202020204" pitchFamily="34" charset="0"/>
            </a:endParaRPr>
          </a:p>
          <a:p>
            <a:endParaRPr lang="en-GB" dirty="0"/>
          </a:p>
        </p:txBody>
      </p:sp>
      <p:sp>
        <p:nvSpPr>
          <p:cNvPr id="4" name="Content Placeholder 3"/>
          <p:cNvSpPr>
            <a:spLocks noGrp="1"/>
          </p:cNvSpPr>
          <p:nvPr>
            <p:ph sz="quarter" idx="14"/>
          </p:nvPr>
        </p:nvSpPr>
        <p:spPr>
          <a:xfrm>
            <a:off x="4645152" y="2060848"/>
            <a:ext cx="3822192" cy="4065632"/>
          </a:xfrm>
        </p:spPr>
        <p:txBody>
          <a:bodyPr>
            <a:normAutofit/>
          </a:bodyPr>
          <a:lstStyle/>
          <a:p>
            <a:pPr fontAlgn="base"/>
            <a:r>
              <a:rPr lang="en-GB" b="1" u="sng" dirty="0">
                <a:solidFill>
                  <a:srgbClr val="000000"/>
                </a:solidFill>
                <a:latin typeface="Calibri" panose="020F0502020204030204" pitchFamily="34" charset="0"/>
              </a:rPr>
              <a:t>Punctuation</a:t>
            </a:r>
            <a:r>
              <a:rPr lang="en-US" dirty="0">
                <a:latin typeface="Calibri" panose="020F0502020204030204" pitchFamily="34" charset="0"/>
              </a:rPr>
              <a:t>​</a:t>
            </a:r>
            <a:endParaRPr lang="en-US" dirty="0"/>
          </a:p>
          <a:p>
            <a:pPr fontAlgn="base">
              <a:buFont typeface="Arial" panose="020B0604020202020204" pitchFamily="34" charset="0"/>
              <a:buChar char="•"/>
            </a:pPr>
            <a:r>
              <a:rPr lang="en-GB" dirty="0">
                <a:solidFill>
                  <a:srgbClr val="000000"/>
                </a:solidFill>
                <a:latin typeface="Calibri" panose="020F0502020204030204" pitchFamily="34" charset="0"/>
              </a:rPr>
              <a:t>Capital letters/full stops</a:t>
            </a:r>
            <a:r>
              <a:rPr lang="en-US" dirty="0">
                <a:latin typeface="Calibri" panose="020F0502020204030204" pitchFamily="34" charset="0"/>
              </a:rPr>
              <a:t>​</a:t>
            </a:r>
            <a:endParaRPr lang="en-US" dirty="0">
              <a:latin typeface="Arial" panose="020B0604020202020204" pitchFamily="34" charset="0"/>
            </a:endParaRPr>
          </a:p>
          <a:p>
            <a:pPr fontAlgn="base">
              <a:buFont typeface="Arial" panose="020B0604020202020204" pitchFamily="34" charset="0"/>
              <a:buChar char="•"/>
            </a:pPr>
            <a:r>
              <a:rPr lang="en-GB" dirty="0">
                <a:solidFill>
                  <a:srgbClr val="000000"/>
                </a:solidFill>
                <a:latin typeface="Calibri" panose="020F0502020204030204" pitchFamily="34" charset="0"/>
              </a:rPr>
              <a:t>Question/exclamation marks</a:t>
            </a:r>
            <a:r>
              <a:rPr lang="en-US" dirty="0">
                <a:latin typeface="Calibri" panose="020F0502020204030204" pitchFamily="34" charset="0"/>
              </a:rPr>
              <a:t>​</a:t>
            </a:r>
            <a:endParaRPr lang="en-US" dirty="0">
              <a:latin typeface="Arial" panose="020B0604020202020204" pitchFamily="34" charset="0"/>
            </a:endParaRPr>
          </a:p>
          <a:p>
            <a:pPr fontAlgn="base">
              <a:buFont typeface="Arial" panose="020B0604020202020204" pitchFamily="34" charset="0"/>
              <a:buChar char="•"/>
            </a:pPr>
            <a:r>
              <a:rPr lang="en-GB" dirty="0">
                <a:solidFill>
                  <a:srgbClr val="000000"/>
                </a:solidFill>
                <a:latin typeface="Calibri" panose="020F0502020204030204" pitchFamily="34" charset="0"/>
              </a:rPr>
              <a:t>Commas</a:t>
            </a:r>
            <a:r>
              <a:rPr lang="en-US" dirty="0">
                <a:latin typeface="Calibri" panose="020F0502020204030204" pitchFamily="34" charset="0"/>
              </a:rPr>
              <a:t>​</a:t>
            </a:r>
            <a:endParaRPr lang="en-US" dirty="0">
              <a:latin typeface="Arial" panose="020B0604020202020204" pitchFamily="34" charset="0"/>
            </a:endParaRPr>
          </a:p>
          <a:p>
            <a:pPr fontAlgn="base">
              <a:buFont typeface="Arial" panose="020B0604020202020204" pitchFamily="34" charset="0"/>
              <a:buChar char="•"/>
            </a:pPr>
            <a:r>
              <a:rPr lang="en-GB" dirty="0">
                <a:solidFill>
                  <a:srgbClr val="000000"/>
                </a:solidFill>
                <a:latin typeface="Calibri" panose="020F0502020204030204" pitchFamily="34" charset="0"/>
              </a:rPr>
              <a:t>Apostrophes</a:t>
            </a:r>
            <a:r>
              <a:rPr lang="en-US" dirty="0">
                <a:latin typeface="Calibri" panose="020F0502020204030204" pitchFamily="34" charset="0"/>
              </a:rPr>
              <a:t>​</a:t>
            </a:r>
            <a:endParaRPr lang="en-US" dirty="0">
              <a:latin typeface="Arial" panose="020B0604020202020204" pitchFamily="34" charset="0"/>
            </a:endParaRPr>
          </a:p>
          <a:p>
            <a:pPr fontAlgn="base">
              <a:buFont typeface="Arial" panose="020B0604020202020204" pitchFamily="34" charset="0"/>
              <a:buChar char="•"/>
            </a:pPr>
            <a:r>
              <a:rPr lang="en-GB" dirty="0">
                <a:solidFill>
                  <a:srgbClr val="000000"/>
                </a:solidFill>
                <a:latin typeface="Calibri" panose="020F0502020204030204" pitchFamily="34" charset="0"/>
              </a:rPr>
              <a:t>Colon/semi-colon</a:t>
            </a:r>
            <a:r>
              <a:rPr lang="en-US" dirty="0">
                <a:latin typeface="Calibri" panose="020F0502020204030204" pitchFamily="34" charset="0"/>
              </a:rPr>
              <a:t>​</a:t>
            </a:r>
            <a:endParaRPr lang="en-US" dirty="0">
              <a:latin typeface="Arial" panose="020B0604020202020204" pitchFamily="34" charset="0"/>
            </a:endParaRPr>
          </a:p>
          <a:p>
            <a:pPr fontAlgn="base">
              <a:buFont typeface="Arial" panose="020B0604020202020204" pitchFamily="34" charset="0"/>
              <a:buChar char="•"/>
            </a:pPr>
            <a:r>
              <a:rPr lang="en-GB" dirty="0">
                <a:solidFill>
                  <a:srgbClr val="000000"/>
                </a:solidFill>
                <a:latin typeface="Calibri" panose="020F0502020204030204" pitchFamily="34" charset="0"/>
              </a:rPr>
              <a:t>Quotation marks</a:t>
            </a:r>
            <a:endParaRPr lang="en-US" dirty="0">
              <a:latin typeface="Arial" panose="020B0604020202020204" pitchFamily="34" charset="0"/>
            </a:endParaRPr>
          </a:p>
          <a:p>
            <a:endParaRPr lang="en-GB" dirty="0"/>
          </a:p>
        </p:txBody>
      </p:sp>
    </p:spTree>
    <p:extLst>
      <p:ext uri="{BB962C8B-B14F-4D97-AF65-F5344CB8AC3E}">
        <p14:creationId xmlns:p14="http://schemas.microsoft.com/office/powerpoint/2010/main" val="2574398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Numeracy </a:t>
            </a:r>
            <a:r>
              <a:rPr lang="en-GB" dirty="0" smtClean="0"/>
              <a:t>long </a:t>
            </a:r>
            <a:r>
              <a:rPr lang="en-GB" dirty="0"/>
              <a:t>term plan</a:t>
            </a:r>
          </a:p>
        </p:txBody>
      </p:sp>
      <p:sp>
        <p:nvSpPr>
          <p:cNvPr id="3" name="Content Placeholder 2"/>
          <p:cNvSpPr>
            <a:spLocks noGrp="1"/>
          </p:cNvSpPr>
          <p:nvPr>
            <p:ph sz="quarter" idx="13"/>
          </p:nvPr>
        </p:nvSpPr>
        <p:spPr/>
        <p:txBody>
          <a:bodyPr>
            <a:normAutofit fontScale="92500"/>
          </a:bodyPr>
          <a:lstStyle/>
          <a:p>
            <a:r>
              <a:rPr lang="en-GB" dirty="0" smtClean="0"/>
              <a:t>Place Value</a:t>
            </a:r>
          </a:p>
          <a:p>
            <a:r>
              <a:rPr lang="en-GB" dirty="0" smtClean="0"/>
              <a:t>Addition, subtraction, multiplication and division.</a:t>
            </a:r>
          </a:p>
          <a:p>
            <a:r>
              <a:rPr lang="en-GB" dirty="0" smtClean="0"/>
              <a:t>Area and Perimeter</a:t>
            </a:r>
          </a:p>
          <a:p>
            <a:r>
              <a:rPr lang="en-GB" dirty="0" smtClean="0"/>
              <a:t>Shape 2d and 3d</a:t>
            </a:r>
          </a:p>
          <a:p>
            <a:r>
              <a:rPr lang="en-GB" dirty="0" smtClean="0"/>
              <a:t>Fractions</a:t>
            </a:r>
          </a:p>
          <a:p>
            <a:r>
              <a:rPr lang="en-GB" dirty="0" smtClean="0"/>
              <a:t>Percentages</a:t>
            </a:r>
          </a:p>
          <a:p>
            <a:r>
              <a:rPr lang="en-GB" dirty="0" smtClean="0"/>
              <a:t>Data Handling	</a:t>
            </a:r>
            <a:endParaRPr lang="en-GB" dirty="0"/>
          </a:p>
        </p:txBody>
      </p:sp>
      <p:sp>
        <p:nvSpPr>
          <p:cNvPr id="4" name="Content Placeholder 3"/>
          <p:cNvSpPr>
            <a:spLocks noGrp="1"/>
          </p:cNvSpPr>
          <p:nvPr>
            <p:ph sz="quarter" idx="14"/>
          </p:nvPr>
        </p:nvSpPr>
        <p:spPr/>
        <p:txBody>
          <a:bodyPr/>
          <a:lstStyle/>
          <a:p>
            <a:r>
              <a:rPr lang="en-GB" dirty="0" smtClean="0"/>
              <a:t>Timetables</a:t>
            </a:r>
          </a:p>
          <a:p>
            <a:r>
              <a:rPr lang="en-GB" dirty="0" smtClean="0"/>
              <a:t>Measurements</a:t>
            </a:r>
          </a:p>
          <a:p>
            <a:r>
              <a:rPr lang="en-GB" dirty="0" smtClean="0"/>
              <a:t>Angles</a:t>
            </a:r>
          </a:p>
          <a:p>
            <a:r>
              <a:rPr lang="en-GB" dirty="0" smtClean="0"/>
              <a:t>Coordinates</a:t>
            </a:r>
          </a:p>
          <a:p>
            <a:r>
              <a:rPr lang="en-GB" dirty="0" smtClean="0"/>
              <a:t>Ratio</a:t>
            </a:r>
          </a:p>
          <a:p>
            <a:r>
              <a:rPr lang="en-GB" dirty="0" smtClean="0"/>
              <a:t>Probability</a:t>
            </a:r>
          </a:p>
          <a:p>
            <a:r>
              <a:rPr lang="en-GB" dirty="0" smtClean="0"/>
              <a:t>Algebra </a:t>
            </a:r>
          </a:p>
        </p:txBody>
      </p:sp>
    </p:spTree>
    <p:extLst>
      <p:ext uri="{BB962C8B-B14F-4D97-AF65-F5344CB8AC3E}">
        <p14:creationId xmlns:p14="http://schemas.microsoft.com/office/powerpoint/2010/main" val="2399705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Growth </a:t>
            </a:r>
            <a:r>
              <a:rPr lang="en-GB" dirty="0" err="1" smtClean="0"/>
              <a:t>Mindset</a:t>
            </a: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3892" y="1591056"/>
            <a:ext cx="6516216" cy="4887162"/>
          </a:xfrm>
          <a:prstGeom prst="rect">
            <a:avLst/>
          </a:prstGeom>
        </p:spPr>
      </p:pic>
    </p:spTree>
    <p:extLst>
      <p:ext uri="{BB962C8B-B14F-4D97-AF65-F5344CB8AC3E}">
        <p14:creationId xmlns:p14="http://schemas.microsoft.com/office/powerpoint/2010/main" val="3429387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2348880"/>
            <a:ext cx="5400600" cy="4065315"/>
          </a:xfrm>
        </p:spPr>
        <p:txBody>
          <a:bodyPr>
            <a:normAutofit/>
          </a:bodyPr>
          <a:lstStyle/>
          <a:p>
            <a:r>
              <a:rPr lang="en-GB" dirty="0" smtClean="0">
                <a:solidFill>
                  <a:schemeClr val="tx1"/>
                </a:solidFill>
              </a:rPr>
              <a:t>Each night (Monday – Thursday) pupils are expected to read on Bug Club.</a:t>
            </a:r>
          </a:p>
          <a:p>
            <a:r>
              <a:rPr lang="en-GB" dirty="0" smtClean="0">
                <a:solidFill>
                  <a:schemeClr val="tx1"/>
                </a:solidFill>
              </a:rPr>
              <a:t>Monday – Friday - Mathletics</a:t>
            </a:r>
          </a:p>
          <a:p>
            <a:r>
              <a:rPr lang="en-GB" dirty="0" smtClean="0">
                <a:solidFill>
                  <a:schemeClr val="tx1"/>
                </a:solidFill>
              </a:rPr>
              <a:t>Monday – Phonics</a:t>
            </a:r>
          </a:p>
          <a:p>
            <a:r>
              <a:rPr lang="en-GB" dirty="0" smtClean="0">
                <a:solidFill>
                  <a:schemeClr val="tx1"/>
                </a:solidFill>
              </a:rPr>
              <a:t>Tuesday – Comprehension</a:t>
            </a:r>
            <a:endParaRPr lang="en-GB" dirty="0">
              <a:solidFill>
                <a:schemeClr val="tx1"/>
              </a:solidFill>
            </a:endParaRPr>
          </a:p>
          <a:p>
            <a:r>
              <a:rPr lang="en-GB" dirty="0" smtClean="0">
                <a:solidFill>
                  <a:schemeClr val="tx1"/>
                </a:solidFill>
              </a:rPr>
              <a:t>Thursday – Grammar and Punctuation</a:t>
            </a:r>
          </a:p>
          <a:p>
            <a:endParaRPr lang="en-GB" dirty="0">
              <a:solidFill>
                <a:schemeClr val="tx1"/>
              </a:solidFill>
            </a:endParaRPr>
          </a:p>
        </p:txBody>
      </p:sp>
      <p:sp>
        <p:nvSpPr>
          <p:cNvPr id="3" name="Title 2"/>
          <p:cNvSpPr>
            <a:spLocks noGrp="1"/>
          </p:cNvSpPr>
          <p:nvPr>
            <p:ph type="title"/>
          </p:nvPr>
        </p:nvSpPr>
        <p:spPr/>
        <p:txBody>
          <a:bodyPr/>
          <a:lstStyle/>
          <a:p>
            <a:r>
              <a:rPr lang="en-GB" dirty="0" smtClean="0"/>
              <a:t>Homework</a:t>
            </a:r>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4293096"/>
            <a:ext cx="3288816" cy="2276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31028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2228084"/>
            <a:ext cx="7408333" cy="3450696"/>
          </a:xfrm>
        </p:spPr>
        <p:txBody>
          <a:bodyPr/>
          <a:lstStyle/>
          <a:p>
            <a:r>
              <a:rPr lang="en-GB" dirty="0" smtClean="0">
                <a:solidFill>
                  <a:schemeClr val="tx1"/>
                </a:solidFill>
              </a:rPr>
              <a:t>Numeracy homework will be on Mathletics. Pupils will be assigned tasks on a Monday to be completed by a Friday. The tasks will be a revision of the previous week’s learning.</a:t>
            </a:r>
          </a:p>
          <a:p>
            <a:endParaRPr lang="en-GB" dirty="0">
              <a:solidFill>
                <a:schemeClr val="tx1"/>
              </a:solidFill>
            </a:endParaRPr>
          </a:p>
          <a:p>
            <a:r>
              <a:rPr lang="en-GB" dirty="0" smtClean="0">
                <a:solidFill>
                  <a:schemeClr val="tx1"/>
                </a:solidFill>
              </a:rPr>
              <a:t>Please download the app for ease of use.  </a:t>
            </a:r>
            <a:endParaRPr lang="en-GB" dirty="0">
              <a:solidFill>
                <a:schemeClr val="tx1"/>
              </a:solidFill>
            </a:endParaRPr>
          </a:p>
        </p:txBody>
      </p:sp>
      <p:sp>
        <p:nvSpPr>
          <p:cNvPr id="3" name="Title 2"/>
          <p:cNvSpPr>
            <a:spLocks noGrp="1"/>
          </p:cNvSpPr>
          <p:nvPr>
            <p:ph type="title"/>
          </p:nvPr>
        </p:nvSpPr>
        <p:spPr/>
        <p:txBody>
          <a:bodyPr/>
          <a:lstStyle/>
          <a:p>
            <a:r>
              <a:rPr lang="en-GB" dirty="0" smtClean="0"/>
              <a:t>Mathletics</a:t>
            </a:r>
            <a:endParaRPr lang="en-GB" dirty="0"/>
          </a:p>
        </p:txBody>
      </p:sp>
      <p:pic>
        <p:nvPicPr>
          <p:cNvPr id="4" name="Picture 3"/>
          <p:cNvPicPr>
            <a:picLocks noChangeAspect="1"/>
          </p:cNvPicPr>
          <p:nvPr/>
        </p:nvPicPr>
        <p:blipFill>
          <a:blip r:embed="rId2"/>
          <a:stretch>
            <a:fillRect/>
          </a:stretch>
        </p:blipFill>
        <p:spPr>
          <a:xfrm>
            <a:off x="4355976" y="4561937"/>
            <a:ext cx="4604391" cy="2296063"/>
          </a:xfrm>
          <a:prstGeom prst="rect">
            <a:avLst/>
          </a:prstGeom>
        </p:spPr>
      </p:pic>
    </p:spTree>
    <p:extLst>
      <p:ext uri="{BB962C8B-B14F-4D97-AF65-F5344CB8AC3E}">
        <p14:creationId xmlns:p14="http://schemas.microsoft.com/office/powerpoint/2010/main" val="1763959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Bug Club</a:t>
            </a:r>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846" y="1875854"/>
            <a:ext cx="2857500"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346" y="3356992"/>
            <a:ext cx="5851029" cy="306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917148" y="454617"/>
            <a:ext cx="4752528" cy="2585323"/>
          </a:xfrm>
          <a:prstGeom prst="rect">
            <a:avLst/>
          </a:prstGeom>
          <a:noFill/>
        </p:spPr>
        <p:txBody>
          <a:bodyPr wrap="square" rtlCol="0">
            <a:spAutoFit/>
          </a:bodyPr>
          <a:lstStyle/>
          <a:p>
            <a:r>
              <a:rPr lang="en-GB" dirty="0" smtClean="0"/>
              <a:t>Pupils should read every Monday – Thursday night and answer the comprehension questions associated with the text. </a:t>
            </a:r>
          </a:p>
          <a:p>
            <a:endParaRPr lang="en-GB" dirty="0"/>
          </a:p>
          <a:p>
            <a:r>
              <a:rPr lang="en-GB" dirty="0" smtClean="0"/>
              <a:t>Where possible pupils should read on a laptop or tablet and not a phone. </a:t>
            </a:r>
          </a:p>
          <a:p>
            <a:endParaRPr lang="en-GB" dirty="0"/>
          </a:p>
          <a:p>
            <a:r>
              <a:rPr lang="en-GB" dirty="0" smtClean="0"/>
              <a:t>Cookies should be enabled and pop-ups allowed.   </a:t>
            </a:r>
            <a:endParaRPr lang="en-GB" dirty="0"/>
          </a:p>
        </p:txBody>
      </p:sp>
    </p:spTree>
    <p:extLst>
      <p:ext uri="{BB962C8B-B14F-4D97-AF65-F5344CB8AC3E}">
        <p14:creationId xmlns:p14="http://schemas.microsoft.com/office/powerpoint/2010/main" val="94388504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410</TotalTime>
  <Words>672</Words>
  <Application>Microsoft Office PowerPoint</Application>
  <PresentationFormat>On-screen Show (4:3)</PresentationFormat>
  <Paragraphs>114</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Candara</vt:lpstr>
      <vt:lpstr>Symbol</vt:lpstr>
      <vt:lpstr>Waveform</vt:lpstr>
      <vt:lpstr>   Primary 6/7  Curriculum Meeting </vt:lpstr>
      <vt:lpstr>P7 timetable</vt:lpstr>
      <vt:lpstr>Literacy Long term Plan – Mrs Leitch</vt:lpstr>
      <vt:lpstr>PowerPoint Presentation</vt:lpstr>
      <vt:lpstr>Numeracy long term plan</vt:lpstr>
      <vt:lpstr>Growth Mindset</vt:lpstr>
      <vt:lpstr>Homework</vt:lpstr>
      <vt:lpstr>Mathletics</vt:lpstr>
      <vt:lpstr>Bug Club</vt:lpstr>
      <vt:lpstr>P.E </vt:lpstr>
      <vt:lpstr>See-Saw</vt:lpstr>
      <vt:lpstr>Allergens/Special Diet</vt:lpstr>
      <vt:lpstr>NUT FREE SCHOOL</vt:lpstr>
      <vt:lpstr>School Money</vt:lpstr>
      <vt:lpstr>Education Authority  - FSM</vt:lpstr>
      <vt:lpstr>Medicine/Inhalers</vt:lpstr>
      <vt:lpstr>Residential Trip – P7</vt:lpstr>
      <vt:lpstr>PowerPoint Presentation</vt:lpstr>
      <vt:lpstr>Child Protection</vt:lpstr>
      <vt:lpstr>A partnership</vt:lpstr>
    </vt:vector>
  </TitlesOfParts>
  <Company>C2K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Primary 6/7  Curriculum Meeting</dc:title>
  <dc:creator>John-Paul Magee</dc:creator>
  <cp:lastModifiedBy>J Magee</cp:lastModifiedBy>
  <cp:revision>42</cp:revision>
  <dcterms:created xsi:type="dcterms:W3CDTF">2015-09-01T13:35:26Z</dcterms:created>
  <dcterms:modified xsi:type="dcterms:W3CDTF">2020-09-11T14:34:15Z</dcterms:modified>
</cp:coreProperties>
</file>