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1" r:id="rId3"/>
    <p:sldId id="258" r:id="rId4"/>
    <p:sldId id="283" r:id="rId5"/>
    <p:sldId id="259" r:id="rId6"/>
    <p:sldId id="284" r:id="rId7"/>
    <p:sldId id="285" r:id="rId8"/>
    <p:sldId id="286" r:id="rId9"/>
    <p:sldId id="287" r:id="rId10"/>
    <p:sldId id="270" r:id="rId11"/>
    <p:sldId id="276" r:id="rId12"/>
    <p:sldId id="277" r:id="rId13"/>
    <p:sldId id="281" r:id="rId14"/>
    <p:sldId id="278" r:id="rId15"/>
    <p:sldId id="27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4745-2129-466E-B2C8-601380EA1F00}">
          <p14:sldIdLst>
            <p14:sldId id="256"/>
            <p14:sldId id="261"/>
            <p14:sldId id="258"/>
            <p14:sldId id="283"/>
            <p14:sldId id="259"/>
            <p14:sldId id="284"/>
            <p14:sldId id="285"/>
            <p14:sldId id="286"/>
            <p14:sldId id="287"/>
            <p14:sldId id="270"/>
            <p14:sldId id="276"/>
            <p14:sldId id="277"/>
            <p14:sldId id="281"/>
          </p14:sldIdLst>
        </p14:section>
        <p14:section name="Untitled Section" id="{8213D928-50E3-4A40-B13B-A6DFB8C4164B}">
          <p14:sldIdLst>
            <p14:sldId id="278"/>
            <p14:sldId id="279"/>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67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DEA299-BD79-400B-8650-B7A5CA4B1DC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5DDD7-0A4B-49D5-8B0F-1143002B3250}"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DEA299-BD79-400B-8650-B7A5CA4B1DC1}" type="datetimeFigureOut">
              <a:rPr lang="en-GB" smtClean="0"/>
              <a:t>11/09/2020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EA299-BD79-400B-8650-B7A5CA4B1DC1}" type="datetimeFigureOut">
              <a:rPr lang="en-GB" smtClean="0"/>
              <a:t>11/09/2020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DDEA299-BD79-400B-8650-B7A5CA4B1DC1}" type="datetimeFigureOut">
              <a:rPr lang="en-GB" smtClean="0"/>
              <a:t>11/09/2020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DEA299-BD79-400B-8650-B7A5CA4B1DC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5DDD7-0A4B-49D5-8B0F-1143002B3250}"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EA299-BD79-400B-8650-B7A5CA4B1DC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5DDD7-0A4B-49D5-8B0F-1143002B3250}"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DDEA299-BD79-400B-8650-B7A5CA4B1DC1}" type="datetimeFigureOut">
              <a:rPr lang="en-GB" smtClean="0"/>
              <a:t>11/09/2020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EE5DDD7-0A4B-49D5-8B0F-1143002B3250}"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Planning%202015-2016/Literacy/Literacy%20Yearly%20Overview%202015-2016.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Planning%202015-2016/Numeracy/Yearly%20Planner%202015%202016.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476872"/>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Primary 1  </a:t>
            </a:r>
            <a:br>
              <a:rPr lang="en-GB" dirty="0" smtClean="0"/>
            </a:br>
            <a:r>
              <a:rPr lang="en-GB" dirty="0" smtClean="0"/>
              <a:t>Curriculum Meeting </a:t>
            </a:r>
            <a:endParaRPr lang="en-GB" dirty="0"/>
          </a:p>
        </p:txBody>
      </p:sp>
      <p:sp>
        <p:nvSpPr>
          <p:cNvPr id="3" name="Subtitle 2"/>
          <p:cNvSpPr>
            <a:spLocks noGrp="1"/>
          </p:cNvSpPr>
          <p:nvPr>
            <p:ph type="subTitle" idx="1"/>
          </p:nvPr>
        </p:nvSpPr>
        <p:spPr>
          <a:xfrm>
            <a:off x="1371600" y="4365104"/>
            <a:ext cx="6400800" cy="1273696"/>
          </a:xfrm>
        </p:spPr>
        <p:txBody>
          <a:bodyPr>
            <a:normAutofit/>
          </a:bodyPr>
          <a:lstStyle/>
          <a:p>
            <a:r>
              <a:rPr lang="en-GB" dirty="0" smtClean="0"/>
              <a:t>Friday 11</a:t>
            </a:r>
            <a:r>
              <a:rPr lang="en-GB" baseline="30000" dirty="0" smtClean="0"/>
              <a:t>th</a:t>
            </a:r>
            <a:r>
              <a:rPr lang="en-GB" dirty="0" smtClean="0"/>
              <a:t> September 2020</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0648"/>
            <a:ext cx="2540777" cy="253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49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Bug Club</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46" y="1875854"/>
            <a:ext cx="28575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346" y="3356992"/>
            <a:ext cx="5851029" cy="30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52346" y="1550694"/>
            <a:ext cx="5380094" cy="1754326"/>
          </a:xfrm>
          <a:prstGeom prst="rect">
            <a:avLst/>
          </a:prstGeom>
          <a:noFill/>
        </p:spPr>
        <p:txBody>
          <a:bodyPr wrap="square" rtlCol="0">
            <a:spAutoFit/>
          </a:bodyPr>
          <a:lstStyle/>
          <a:p>
            <a:r>
              <a:rPr lang="en-GB" dirty="0" smtClean="0"/>
              <a:t>Bug Club is a fun online reading scheme which is used as a supplementary tool to our main reading scheme in school. </a:t>
            </a:r>
            <a:r>
              <a:rPr lang="en-GB" dirty="0"/>
              <a:t>The children will be provided with books which they can access at home to develop their reading and comprehension skills. </a:t>
            </a:r>
          </a:p>
          <a:p>
            <a:endParaRPr lang="en-GB" dirty="0"/>
          </a:p>
        </p:txBody>
      </p:sp>
      <p:sp>
        <p:nvSpPr>
          <p:cNvPr id="4" name="TextBox 3"/>
          <p:cNvSpPr txBox="1"/>
          <p:nvPr/>
        </p:nvSpPr>
        <p:spPr>
          <a:xfrm>
            <a:off x="457200" y="5013176"/>
            <a:ext cx="2458616" cy="954107"/>
          </a:xfrm>
          <a:prstGeom prst="rect">
            <a:avLst/>
          </a:prstGeom>
          <a:noFill/>
        </p:spPr>
        <p:txBody>
          <a:bodyPr wrap="square" rtlCol="0">
            <a:spAutoFit/>
          </a:bodyPr>
          <a:lstStyle/>
          <a:p>
            <a:r>
              <a:rPr lang="en-GB" sz="1400" dirty="0" smtClean="0"/>
              <a:t>They can have fun answering questions and earning gold coins which they can exchange for online rewards.</a:t>
            </a:r>
            <a:endParaRPr lang="en-GB" sz="1400" dirty="0"/>
          </a:p>
        </p:txBody>
      </p:sp>
    </p:spTree>
    <p:extLst>
      <p:ext uri="{BB962C8B-B14F-4D97-AF65-F5344CB8AC3E}">
        <p14:creationId xmlns:p14="http://schemas.microsoft.com/office/powerpoint/2010/main" val="943885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5013175"/>
            <a:ext cx="7408333" cy="1025099"/>
          </a:xfrm>
        </p:spPr>
        <p:txBody>
          <a:bodyPr>
            <a:normAutofit fontScale="92500"/>
          </a:bodyPr>
          <a:lstStyle/>
          <a:p>
            <a:r>
              <a:rPr lang="en-GB" dirty="0" smtClean="0"/>
              <a:t>We are a NUT FREE SCHOOL, snack/lunch boxes should NOT contain any food items that contain traces of nuts.</a:t>
            </a:r>
            <a:endParaRPr lang="en-GB" dirty="0"/>
          </a:p>
        </p:txBody>
      </p:sp>
      <p:sp>
        <p:nvSpPr>
          <p:cNvPr id="3" name="Title 2"/>
          <p:cNvSpPr>
            <a:spLocks noGrp="1"/>
          </p:cNvSpPr>
          <p:nvPr>
            <p:ph type="title"/>
          </p:nvPr>
        </p:nvSpPr>
        <p:spPr/>
        <p:txBody>
          <a:bodyPr/>
          <a:lstStyle/>
          <a:p>
            <a:r>
              <a:rPr lang="en-GB" dirty="0" smtClean="0"/>
              <a:t>Allergens/Special Diet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66" y="1601360"/>
            <a:ext cx="418023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37" y="1601360"/>
            <a:ext cx="4141463" cy="306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74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 Authority  - FSM</a:t>
            </a:r>
            <a:endParaRPr lang="en-GB" dirty="0"/>
          </a:p>
        </p:txBody>
      </p:sp>
      <p:sp>
        <p:nvSpPr>
          <p:cNvPr id="3" name="Content Placeholder 2"/>
          <p:cNvSpPr>
            <a:spLocks noGrp="1"/>
          </p:cNvSpPr>
          <p:nvPr>
            <p:ph sz="quarter" idx="13"/>
          </p:nvPr>
        </p:nvSpPr>
        <p:spPr/>
        <p:txBody>
          <a:bodyPr>
            <a:normAutofit fontScale="85000" lnSpcReduction="10000"/>
          </a:bodyPr>
          <a:lstStyle/>
          <a:p>
            <a:r>
              <a:rPr lang="en-GB" dirty="0"/>
              <a:t>If you feel that you would be entitled to free schools meals please contact the school for the appropriate forms. Even if it would not be your intention at this stage for your child to avail of the free school meals and uniform to which they are entitled, it is still important that you register your entitlement as soon as possible.</a:t>
            </a: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2989094"/>
            <a:ext cx="3822700" cy="282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1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3953976" cy="1524000"/>
          </a:xfrm>
        </p:spPr>
        <p:txBody>
          <a:bodyPr>
            <a:normAutofit fontScale="90000"/>
          </a:bodyPr>
          <a:lstStyle/>
          <a:p>
            <a:r>
              <a:rPr lang="en-GB" dirty="0" smtClean="0">
                <a:solidFill>
                  <a:schemeClr val="tx1"/>
                </a:solidFill>
              </a:rPr>
              <a:t>Please ensure all money payments are made online through the school Money Website</a:t>
            </a:r>
            <a:endParaRPr lang="en-GB" dirty="0">
              <a:solidFill>
                <a:schemeClr val="tx1"/>
              </a:solidFill>
            </a:endParaRPr>
          </a:p>
        </p:txBody>
      </p:sp>
      <p:sp>
        <p:nvSpPr>
          <p:cNvPr id="3" name="Text Placeholder 2"/>
          <p:cNvSpPr>
            <a:spLocks noGrp="1"/>
          </p:cNvSpPr>
          <p:nvPr>
            <p:ph type="body" idx="1"/>
          </p:nvPr>
        </p:nvSpPr>
        <p:spPr>
          <a:xfrm>
            <a:off x="323528" y="332656"/>
            <a:ext cx="6417734" cy="939801"/>
          </a:xfrm>
        </p:spPr>
        <p:txBody>
          <a:bodyPr>
            <a:noAutofit/>
          </a:bodyPr>
          <a:lstStyle/>
          <a:p>
            <a:pPr algn="l"/>
            <a:r>
              <a:rPr lang="en-GB" sz="7200" dirty="0" smtClean="0"/>
              <a:t>Money</a:t>
            </a:r>
            <a:endParaRPr lang="en-GB" sz="7200" dirty="0"/>
          </a:p>
        </p:txBody>
      </p:sp>
      <p:pic>
        <p:nvPicPr>
          <p:cNvPr id="4" name="Picture 3"/>
          <p:cNvPicPr>
            <a:picLocks noChangeAspect="1"/>
          </p:cNvPicPr>
          <p:nvPr/>
        </p:nvPicPr>
        <p:blipFill>
          <a:blip r:embed="rId2"/>
          <a:stretch>
            <a:fillRect/>
          </a:stretch>
        </p:blipFill>
        <p:spPr>
          <a:xfrm>
            <a:off x="5076056" y="1772816"/>
            <a:ext cx="3677394" cy="3677394"/>
          </a:xfrm>
          <a:prstGeom prst="rect">
            <a:avLst/>
          </a:prstGeom>
        </p:spPr>
      </p:pic>
    </p:spTree>
    <p:extLst>
      <p:ext uri="{BB962C8B-B14F-4D97-AF65-F5344CB8AC3E}">
        <p14:creationId xmlns:p14="http://schemas.microsoft.com/office/powerpoint/2010/main" val="335037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Medicine/Inhalers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80" y="2060848"/>
            <a:ext cx="4392488" cy="27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4" y="2055128"/>
            <a:ext cx="3649018" cy="242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2980" y="5301208"/>
            <a:ext cx="8303820" cy="1200329"/>
          </a:xfrm>
          <a:prstGeom prst="rect">
            <a:avLst/>
          </a:prstGeom>
          <a:noFill/>
        </p:spPr>
        <p:txBody>
          <a:bodyPr wrap="square" rtlCol="0">
            <a:spAutoFit/>
          </a:bodyPr>
          <a:lstStyle/>
          <a:p>
            <a:pPr algn="ctr"/>
            <a:r>
              <a:rPr lang="en-GB" sz="2400" dirty="0" smtClean="0"/>
              <a:t>Please ensure that essential medication such as inhalers, epi pens are sent into school and clearly labelled with your child’s name. </a:t>
            </a:r>
            <a:endParaRPr lang="en-GB" sz="2400" dirty="0"/>
          </a:p>
        </p:txBody>
      </p:sp>
    </p:spTree>
    <p:extLst>
      <p:ext uri="{BB962C8B-B14F-4D97-AF65-F5344CB8AC3E}">
        <p14:creationId xmlns:p14="http://schemas.microsoft.com/office/powerpoint/2010/main" val="3906896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548680"/>
            <a:ext cx="5256584" cy="769441"/>
          </a:xfrm>
          <a:prstGeom prst="rect">
            <a:avLst/>
          </a:prstGeom>
          <a:noFill/>
        </p:spPr>
        <p:txBody>
          <a:bodyPr wrap="square" rtlCol="0">
            <a:spAutoFit/>
          </a:bodyPr>
          <a:lstStyle/>
          <a:p>
            <a:r>
              <a:rPr lang="en-GB" sz="4400" dirty="0" smtClean="0"/>
              <a:t>School Website/App</a:t>
            </a:r>
            <a:endParaRPr lang="en-GB" sz="4400" dirty="0"/>
          </a:p>
        </p:txBody>
      </p:sp>
      <p:pic>
        <p:nvPicPr>
          <p:cNvPr id="3" name="Picture 2"/>
          <p:cNvPicPr>
            <a:picLocks noChangeAspect="1"/>
          </p:cNvPicPr>
          <p:nvPr/>
        </p:nvPicPr>
        <p:blipFill>
          <a:blip r:embed="rId2"/>
          <a:stretch>
            <a:fillRect/>
          </a:stretch>
        </p:blipFill>
        <p:spPr>
          <a:xfrm>
            <a:off x="467544" y="1628800"/>
            <a:ext cx="8399986" cy="4680520"/>
          </a:xfrm>
          <a:prstGeom prst="rect">
            <a:avLst/>
          </a:prstGeom>
        </p:spPr>
      </p:pic>
    </p:spTree>
    <p:extLst>
      <p:ext uri="{BB962C8B-B14F-4D97-AF65-F5344CB8AC3E}">
        <p14:creationId xmlns:p14="http://schemas.microsoft.com/office/powerpoint/2010/main" val="2886811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partnership</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67359"/>
            <a:ext cx="3960440" cy="470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468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36712"/>
            <a:ext cx="8229600" cy="1252728"/>
          </a:xfrm>
        </p:spPr>
        <p:txBody>
          <a:bodyPr>
            <a:normAutofit fontScale="90000"/>
          </a:bodyPr>
          <a:lstStyle/>
          <a:p>
            <a:r>
              <a:rPr lang="en-GB" dirty="0" smtClean="0"/>
              <a:t>P1 timetable</a:t>
            </a:r>
            <a:br>
              <a:rPr lang="en-GB" dirty="0" smtClean="0"/>
            </a:br>
            <a:r>
              <a:rPr lang="en-GB" dirty="0">
                <a:solidFill>
                  <a:schemeClr val="tx1"/>
                </a:solidFill>
              </a:rPr>
              <a:t>Mrs McIvor</a:t>
            </a:r>
            <a:br>
              <a:rPr lang="en-GB" dirty="0">
                <a:solidFill>
                  <a:schemeClr val="tx1"/>
                </a:solidFill>
              </a:rPr>
            </a:br>
            <a:endParaRPr lang="en-GB" dirty="0"/>
          </a:p>
        </p:txBody>
      </p:sp>
      <p:sp>
        <p:nvSpPr>
          <p:cNvPr id="3" name="Content Placeholder 2"/>
          <p:cNvSpPr>
            <a:spLocks noGrp="1"/>
          </p:cNvSpPr>
          <p:nvPr>
            <p:ph sz="quarter" idx="13"/>
          </p:nvPr>
        </p:nvSpPr>
        <p:spPr/>
        <p:txBody>
          <a:bodyPr>
            <a:normAutofit/>
          </a:bodyPr>
          <a:lstStyle/>
          <a:p>
            <a:pPr marL="0" indent="0">
              <a:buNone/>
            </a:pPr>
            <a:r>
              <a:rPr lang="en-GB" dirty="0" smtClean="0">
                <a:solidFill>
                  <a:schemeClr val="accent1"/>
                </a:solidFill>
              </a:rPr>
              <a:t>*</a:t>
            </a:r>
            <a:r>
              <a:rPr lang="en-GB" dirty="0" smtClean="0">
                <a:solidFill>
                  <a:schemeClr val="tx1"/>
                </a:solidFill>
              </a:rPr>
              <a:t>  Play Based Learning</a:t>
            </a:r>
            <a:endParaRPr lang="en-GB" dirty="0">
              <a:solidFill>
                <a:schemeClr val="tx1"/>
              </a:solidFill>
            </a:endParaRPr>
          </a:p>
          <a:p>
            <a:r>
              <a:rPr lang="en-GB" dirty="0" smtClean="0">
                <a:solidFill>
                  <a:schemeClr val="tx1"/>
                </a:solidFill>
              </a:rPr>
              <a:t>Numeracy </a:t>
            </a:r>
          </a:p>
          <a:p>
            <a:r>
              <a:rPr lang="en-GB" dirty="0" smtClean="0">
                <a:solidFill>
                  <a:schemeClr val="tx1"/>
                </a:solidFill>
              </a:rPr>
              <a:t>Religion</a:t>
            </a:r>
          </a:p>
          <a:p>
            <a:r>
              <a:rPr lang="en-GB" dirty="0" smtClean="0">
                <a:solidFill>
                  <a:schemeClr val="tx1"/>
                </a:solidFill>
              </a:rPr>
              <a:t>Physical Education</a:t>
            </a:r>
          </a:p>
          <a:p>
            <a:r>
              <a:rPr lang="en-GB" dirty="0" smtClean="0">
                <a:solidFill>
                  <a:schemeClr val="tx1"/>
                </a:solidFill>
              </a:rPr>
              <a:t>Numeracy Problem Solving</a:t>
            </a:r>
          </a:p>
          <a:p>
            <a:r>
              <a:rPr lang="en-GB" dirty="0" smtClean="0">
                <a:solidFill>
                  <a:schemeClr val="tx1"/>
                </a:solidFill>
              </a:rPr>
              <a:t>Handwriting </a:t>
            </a:r>
          </a:p>
          <a:p>
            <a:endParaRPr lang="en-GB" dirty="0" smtClean="0">
              <a:solidFill>
                <a:schemeClr val="tx1"/>
              </a:solidFill>
            </a:endParaRPr>
          </a:p>
        </p:txBody>
      </p:sp>
      <p:sp>
        <p:nvSpPr>
          <p:cNvPr id="4" name="Content Placeholder 3"/>
          <p:cNvSpPr>
            <a:spLocks noGrp="1"/>
          </p:cNvSpPr>
          <p:nvPr>
            <p:ph sz="quarter" idx="14"/>
          </p:nvPr>
        </p:nvSpPr>
        <p:spPr/>
        <p:txBody>
          <a:bodyPr>
            <a:normAutofit/>
          </a:bodyPr>
          <a:lstStyle/>
          <a:p>
            <a:endParaRPr lang="en-GB" dirty="0">
              <a:solidFill>
                <a:schemeClr val="tx1"/>
              </a:solidFill>
            </a:endParaRPr>
          </a:p>
          <a:p>
            <a:r>
              <a:rPr lang="en-GB" dirty="0" smtClean="0">
                <a:solidFill>
                  <a:schemeClr val="tx1"/>
                </a:solidFill>
              </a:rPr>
              <a:t>Reading Activity</a:t>
            </a:r>
          </a:p>
          <a:p>
            <a:r>
              <a:rPr lang="en-GB" dirty="0" smtClean="0">
                <a:solidFill>
                  <a:schemeClr val="tx1"/>
                </a:solidFill>
              </a:rPr>
              <a:t>The World Around Us</a:t>
            </a:r>
          </a:p>
          <a:p>
            <a:r>
              <a:rPr lang="en-GB" dirty="0" smtClean="0">
                <a:solidFill>
                  <a:schemeClr val="tx1"/>
                </a:solidFill>
              </a:rPr>
              <a:t>PDMU</a:t>
            </a:r>
          </a:p>
          <a:p>
            <a:r>
              <a:rPr lang="en-GB" dirty="0" smtClean="0">
                <a:solidFill>
                  <a:schemeClr val="tx1"/>
                </a:solidFill>
              </a:rPr>
              <a:t>Phonics</a:t>
            </a:r>
          </a:p>
          <a:p>
            <a:endParaRPr lang="en-GB" dirty="0" smtClean="0">
              <a:solidFill>
                <a:schemeClr val="tx1"/>
              </a:solidFill>
            </a:endParaRPr>
          </a:p>
          <a:p>
            <a:endParaRPr lang="en-GB" dirty="0"/>
          </a:p>
          <a:p>
            <a:endParaRPr lang="en-GB" dirty="0"/>
          </a:p>
        </p:txBody>
      </p:sp>
    </p:spTree>
    <p:extLst>
      <p:ext uri="{BB962C8B-B14F-4D97-AF65-F5344CB8AC3E}">
        <p14:creationId xmlns:p14="http://schemas.microsoft.com/office/powerpoint/2010/main" val="138822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5356117" cy="3450696"/>
          </a:xfrm>
        </p:spPr>
        <p:txBody>
          <a:bodyPr/>
          <a:lstStyle/>
          <a:p>
            <a:endParaRPr lang="en-GB" dirty="0"/>
          </a:p>
        </p:txBody>
      </p:sp>
      <p:sp>
        <p:nvSpPr>
          <p:cNvPr id="2" name="Title 1"/>
          <p:cNvSpPr>
            <a:spLocks noGrp="1"/>
          </p:cNvSpPr>
          <p:nvPr>
            <p:ph type="title"/>
          </p:nvPr>
        </p:nvSpPr>
        <p:spPr>
          <a:xfrm>
            <a:off x="323528" y="188640"/>
            <a:ext cx="8229600" cy="1143000"/>
          </a:xfrm>
        </p:spPr>
        <p:txBody>
          <a:bodyPr/>
          <a:lstStyle/>
          <a:p>
            <a:r>
              <a:rPr lang="en-GB" dirty="0" smtClean="0"/>
              <a:t>Literacy Long term Plan</a:t>
            </a:r>
            <a:endParaRPr lang="en-GB" dirty="0"/>
          </a:p>
        </p:txBody>
      </p:sp>
      <p:pic>
        <p:nvPicPr>
          <p:cNvPr id="1028"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64904"/>
            <a:ext cx="5328592" cy="39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492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1659530"/>
              </p:ext>
            </p:extLst>
          </p:nvPr>
        </p:nvGraphicFramePr>
        <p:xfrm>
          <a:off x="1619671" y="2132855"/>
          <a:ext cx="5544616" cy="4320483"/>
        </p:xfrm>
        <a:graphic>
          <a:graphicData uri="http://schemas.openxmlformats.org/drawingml/2006/table">
            <a:tbl>
              <a:tblPr firstRow="1" firstCol="1" bandRow="1">
                <a:tableStyleId>{5C22544A-7EE6-4342-B048-85BDC9FD1C3A}</a:tableStyleId>
              </a:tblPr>
              <a:tblGrid>
                <a:gridCol w="976642">
                  <a:extLst>
                    <a:ext uri="{9D8B030D-6E8A-4147-A177-3AD203B41FA5}">
                      <a16:colId xmlns:a16="http://schemas.microsoft.com/office/drawing/2014/main" val="2349382789"/>
                    </a:ext>
                  </a:extLst>
                </a:gridCol>
                <a:gridCol w="1145103">
                  <a:extLst>
                    <a:ext uri="{9D8B030D-6E8A-4147-A177-3AD203B41FA5}">
                      <a16:colId xmlns:a16="http://schemas.microsoft.com/office/drawing/2014/main" val="2569773159"/>
                    </a:ext>
                  </a:extLst>
                </a:gridCol>
                <a:gridCol w="1150079">
                  <a:extLst>
                    <a:ext uri="{9D8B030D-6E8A-4147-A177-3AD203B41FA5}">
                      <a16:colId xmlns:a16="http://schemas.microsoft.com/office/drawing/2014/main" val="42005840"/>
                    </a:ext>
                  </a:extLst>
                </a:gridCol>
                <a:gridCol w="1150079">
                  <a:extLst>
                    <a:ext uri="{9D8B030D-6E8A-4147-A177-3AD203B41FA5}">
                      <a16:colId xmlns:a16="http://schemas.microsoft.com/office/drawing/2014/main" val="2661561735"/>
                    </a:ext>
                  </a:extLst>
                </a:gridCol>
                <a:gridCol w="1122713">
                  <a:extLst>
                    <a:ext uri="{9D8B030D-6E8A-4147-A177-3AD203B41FA5}">
                      <a16:colId xmlns:a16="http://schemas.microsoft.com/office/drawing/2014/main" val="80138679"/>
                    </a:ext>
                  </a:extLst>
                </a:gridCol>
              </a:tblGrid>
              <a:tr h="223235">
                <a:tc gridSpan="2">
                  <a:txBody>
                    <a:bodyPr/>
                    <a:lstStyle/>
                    <a:p>
                      <a:pPr algn="ctr">
                        <a:lnSpc>
                          <a:spcPct val="115000"/>
                        </a:lnSpc>
                        <a:spcAft>
                          <a:spcPts val="0"/>
                        </a:spcAft>
                      </a:pPr>
                      <a:r>
                        <a:rPr lang="en-GB" sz="500">
                          <a:effectLst/>
                        </a:rPr>
                        <a:t>Yearly Overview</a:t>
                      </a:r>
                      <a:endParaRPr lang="en-GB" sz="400">
                        <a:effectLst/>
                      </a:endParaRPr>
                    </a:p>
                    <a:p>
                      <a:pPr>
                        <a:lnSpc>
                          <a:spcPct val="115000"/>
                        </a:lnSpc>
                        <a:spcAft>
                          <a:spcPts val="0"/>
                        </a:spcAft>
                      </a:pPr>
                      <a:r>
                        <a:rPr lang="en-GB" sz="500">
                          <a:effectLst/>
                        </a:rPr>
                        <a:t>Academic Year: 2020-21</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hMerge="1">
                  <a:txBody>
                    <a:bodyPr/>
                    <a:lstStyle/>
                    <a:p>
                      <a:endParaRPr lang="en-GB"/>
                    </a:p>
                  </a:txBody>
                  <a:tcPr/>
                </a:tc>
                <a:tc>
                  <a:txBody>
                    <a:bodyPr/>
                    <a:lstStyle/>
                    <a:p>
                      <a:pPr algn="ctr">
                        <a:lnSpc>
                          <a:spcPct val="115000"/>
                        </a:lnSpc>
                        <a:spcAft>
                          <a:spcPts val="0"/>
                        </a:spcAft>
                      </a:pPr>
                      <a:r>
                        <a:rPr lang="en-GB" sz="500">
                          <a:effectLst/>
                        </a:rPr>
                        <a:t>Genre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a:effectLst/>
                        </a:rPr>
                        <a:t>Planned Writing Activities</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a:effectLst/>
                        </a:rPr>
                        <a:t>Cross Curricular Links:</a:t>
                      </a:r>
                      <a:endParaRPr lang="en-GB" sz="400">
                        <a:effectLst/>
                      </a:endParaRPr>
                    </a:p>
                    <a:p>
                      <a:pPr algn="ctr">
                        <a:lnSpc>
                          <a:spcPct val="115000"/>
                        </a:lnSpc>
                        <a:spcAft>
                          <a:spcPts val="0"/>
                        </a:spcAft>
                      </a:pPr>
                      <a:r>
                        <a:rPr lang="en-GB" sz="500">
                          <a:effectLst/>
                        </a:rPr>
                        <a:t>World Around Us Topics</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extLst>
                  <a:ext uri="{0D108BD9-81ED-4DB2-BD59-A6C34878D82A}">
                    <a16:rowId xmlns:a16="http://schemas.microsoft.com/office/drawing/2014/main" val="490932250"/>
                  </a:ext>
                </a:extLst>
              </a:tr>
              <a:tr h="834032">
                <a:tc rowSpan="2">
                  <a:txBody>
                    <a:bodyPr/>
                    <a:lstStyle/>
                    <a:p>
                      <a:pPr algn="ctr">
                        <a:lnSpc>
                          <a:spcPct val="115000"/>
                        </a:lnSpc>
                        <a:spcAft>
                          <a:spcPts val="0"/>
                        </a:spcAft>
                      </a:pPr>
                      <a:r>
                        <a:rPr lang="en-GB" sz="500">
                          <a:effectLst/>
                        </a:rPr>
                        <a:t>Term One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a:effectLst/>
                        </a:rPr>
                        <a:t>Autumn 1</a:t>
                      </a:r>
                      <a:endParaRPr lang="en-GB" sz="400">
                        <a:effectLst/>
                      </a:endParaRPr>
                    </a:p>
                    <a:p>
                      <a:pPr algn="ctr">
                        <a:lnSpc>
                          <a:spcPct val="115000"/>
                        </a:lnSpc>
                        <a:spcAft>
                          <a:spcPts val="0"/>
                        </a:spcAft>
                      </a:pPr>
                      <a:r>
                        <a:rPr lang="en-GB" sz="500">
                          <a:effectLst/>
                        </a:rPr>
                        <a:t> September - October</a:t>
                      </a:r>
                      <a:endParaRPr lang="en-GB" sz="400">
                        <a:effectLst/>
                      </a:endParaRPr>
                    </a:p>
                    <a:p>
                      <a:pPr algn="ctr">
                        <a:lnSpc>
                          <a:spcPct val="115000"/>
                        </a:lnSpc>
                        <a:spcAft>
                          <a:spcPts val="0"/>
                        </a:spcAft>
                      </a:pPr>
                      <a:r>
                        <a:rPr lang="en-GB" sz="500">
                          <a:effectLst/>
                        </a:rPr>
                        <a:t>2020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dirty="0">
                          <a:effectLst/>
                        </a:rPr>
                        <a:t>Poetry/ procedural</a:t>
                      </a:r>
                      <a:endParaRPr lang="en-GB" sz="400" dirty="0">
                        <a:effectLst/>
                      </a:endParaRPr>
                    </a:p>
                    <a:p>
                      <a:pPr algn="ctr">
                        <a:lnSpc>
                          <a:spcPct val="115000"/>
                        </a:lnSpc>
                        <a:spcAft>
                          <a:spcPts val="0"/>
                        </a:spcAft>
                      </a:pPr>
                      <a:r>
                        <a:rPr lang="en-GB" sz="500" dirty="0">
                          <a:effectLst/>
                        </a:rPr>
                        <a:t> </a:t>
                      </a:r>
                      <a:endParaRPr lang="en-GB" sz="400" dirty="0">
                        <a:effectLst/>
                      </a:endParaRPr>
                    </a:p>
                    <a:p>
                      <a:pPr algn="ctr">
                        <a:lnSpc>
                          <a:spcPct val="115000"/>
                        </a:lnSpc>
                        <a:spcAft>
                          <a:spcPts val="0"/>
                        </a:spcAft>
                      </a:pPr>
                      <a:r>
                        <a:rPr lang="en-GB" sz="500" dirty="0">
                          <a:effectLst/>
                        </a:rPr>
                        <a:t>Ourselves</a:t>
                      </a:r>
                      <a:endParaRPr lang="en-GB" sz="400" dirty="0">
                        <a:effectLst/>
                      </a:endParaRPr>
                    </a:p>
                    <a:p>
                      <a:pPr algn="ctr">
                        <a:lnSpc>
                          <a:spcPct val="115000"/>
                        </a:lnSpc>
                        <a:spcAft>
                          <a:spcPts val="0"/>
                        </a:spcAft>
                      </a:pPr>
                      <a:r>
                        <a:rPr lang="en-GB" sz="500" dirty="0">
                          <a:effectLst/>
                        </a:rPr>
                        <a:t> </a:t>
                      </a:r>
                      <a:endParaRPr lang="en-GB" sz="400" dirty="0">
                        <a:effectLst/>
                      </a:endParaRPr>
                    </a:p>
                    <a:p>
                      <a:pPr algn="ctr">
                        <a:lnSpc>
                          <a:spcPct val="115000"/>
                        </a:lnSpc>
                        <a:spcAft>
                          <a:spcPts val="0"/>
                        </a:spcAft>
                      </a:pPr>
                      <a:r>
                        <a:rPr lang="en-GB" sz="500" dirty="0">
                          <a:effectLst/>
                        </a:rPr>
                        <a:t>Procedural</a:t>
                      </a:r>
                      <a:endParaRPr lang="en-GB" sz="400" dirty="0">
                        <a:effectLst/>
                      </a:endParaRPr>
                    </a:p>
                    <a:p>
                      <a:pPr>
                        <a:lnSpc>
                          <a:spcPct val="115000"/>
                        </a:lnSpc>
                        <a:spcAft>
                          <a:spcPts val="0"/>
                        </a:spcAft>
                      </a:pPr>
                      <a:r>
                        <a:rPr lang="en-GB" sz="500" dirty="0">
                          <a:effectLst/>
                        </a:rPr>
                        <a:t>                Hallowe’en     </a:t>
                      </a:r>
                      <a:endParaRPr lang="en-GB" sz="400" dirty="0">
                        <a:effectLst/>
                      </a:endParaRPr>
                    </a:p>
                    <a:p>
                      <a:pPr>
                        <a:lnSpc>
                          <a:spcPct val="115000"/>
                        </a:lnSpc>
                        <a:spcAft>
                          <a:spcPts val="0"/>
                        </a:spcAft>
                      </a:pPr>
                      <a:r>
                        <a:rPr lang="en-GB" sz="500" dirty="0">
                          <a:effectLst/>
                        </a:rPr>
                        <a:t>               (</a:t>
                      </a:r>
                      <a:r>
                        <a:rPr lang="en-GB" sz="500" dirty="0" err="1">
                          <a:effectLst/>
                        </a:rPr>
                        <a:t>Geog</a:t>
                      </a:r>
                      <a:r>
                        <a:rPr lang="en-GB" sz="500" dirty="0">
                          <a:effectLst/>
                        </a:rPr>
                        <a:t>/</a:t>
                      </a:r>
                      <a:r>
                        <a:rPr lang="en-GB" sz="500" dirty="0" err="1">
                          <a:effectLst/>
                        </a:rPr>
                        <a:t>Hist</a:t>
                      </a:r>
                      <a:r>
                        <a:rPr lang="en-GB" sz="500" dirty="0">
                          <a:effectLst/>
                        </a:rPr>
                        <a:t>)</a:t>
                      </a:r>
                      <a:endParaRPr lang="en-GB" sz="400" dirty="0">
                        <a:effectLst/>
                      </a:endParaRPr>
                    </a:p>
                    <a:p>
                      <a:pPr algn="ctr">
                        <a:lnSpc>
                          <a:spcPct val="115000"/>
                        </a:lnSpc>
                        <a:spcAft>
                          <a:spcPts val="0"/>
                        </a:spcAft>
                      </a:pPr>
                      <a:r>
                        <a:rPr lang="en-GB" sz="500" dirty="0">
                          <a:effectLst/>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Poems about ourselves and our families. </a:t>
                      </a:r>
                    </a:p>
                    <a:p>
                      <a:pPr>
                        <a:lnSpc>
                          <a:spcPct val="115000"/>
                        </a:lnSpc>
                        <a:spcAft>
                          <a:spcPts val="0"/>
                        </a:spcAft>
                      </a:pPr>
                      <a:r>
                        <a:rPr lang="en-GB" sz="400">
                          <a:effectLst/>
                        </a:rPr>
                        <a:t>Rhyming words activities etc.</a:t>
                      </a:r>
                    </a:p>
                    <a:p>
                      <a:pPr>
                        <a:lnSpc>
                          <a:spcPct val="115000"/>
                        </a:lnSpc>
                        <a:spcAft>
                          <a:spcPts val="0"/>
                        </a:spcAft>
                      </a:pPr>
                      <a:r>
                        <a:rPr lang="en-GB" sz="400">
                          <a:effectLst/>
                        </a:rPr>
                        <a:t>Rhyming words activities etc.</a:t>
                      </a:r>
                    </a:p>
                    <a:p>
                      <a:pPr>
                        <a:lnSpc>
                          <a:spcPct val="115000"/>
                        </a:lnSpc>
                        <a:spcAft>
                          <a:spcPts val="0"/>
                        </a:spcAft>
                      </a:pPr>
                      <a:r>
                        <a:rPr lang="en-GB" sz="400">
                          <a:effectLst/>
                        </a:rPr>
                        <a:t>Writing instructions on how to make a witch’s hat, how to make pumpkin soup. Writing a spell for a witch or wizard.</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Ourselves,</a:t>
                      </a:r>
                    </a:p>
                    <a:p>
                      <a:pPr>
                        <a:lnSpc>
                          <a:spcPct val="115000"/>
                        </a:lnSpc>
                        <a:spcAft>
                          <a:spcPts val="0"/>
                        </a:spcAft>
                      </a:pPr>
                      <a:r>
                        <a:rPr lang="en-GB" sz="400">
                          <a:effectLst/>
                        </a:rPr>
                        <a:t>Our 5 senses: Sight, Hearing, Taste, Touch, Smell</a:t>
                      </a:r>
                    </a:p>
                    <a:p>
                      <a:pPr>
                        <a:lnSpc>
                          <a:spcPct val="115000"/>
                        </a:lnSpc>
                        <a:spcAft>
                          <a:spcPts val="0"/>
                        </a:spcAft>
                      </a:pPr>
                      <a:r>
                        <a:rPr lang="en-GB" sz="400">
                          <a:effectLst/>
                        </a:rPr>
                        <a:t>Parts of the body.</a:t>
                      </a:r>
                    </a:p>
                    <a:p>
                      <a:pPr>
                        <a:lnSpc>
                          <a:spcPct val="115000"/>
                        </a:lnSpc>
                        <a:spcAft>
                          <a:spcPts val="0"/>
                        </a:spcAft>
                      </a:pPr>
                      <a:r>
                        <a:rPr lang="en-GB" sz="400">
                          <a:effectLst/>
                        </a:rPr>
                        <a:t> </a:t>
                      </a:r>
                    </a:p>
                    <a:p>
                      <a:pPr>
                        <a:lnSpc>
                          <a:spcPct val="115000"/>
                        </a:lnSpc>
                        <a:spcAft>
                          <a:spcPts val="0"/>
                        </a:spcAft>
                      </a:pPr>
                      <a:r>
                        <a:rPr lang="en-GB" sz="400">
                          <a:effectLst/>
                        </a:rPr>
                        <a:t>Light and dark/ Halloween.</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extLst>
                  <a:ext uri="{0D108BD9-81ED-4DB2-BD59-A6C34878D82A}">
                    <a16:rowId xmlns:a16="http://schemas.microsoft.com/office/drawing/2014/main" val="4234600807"/>
                  </a:ext>
                </a:extLst>
              </a:tr>
              <a:tr h="964699">
                <a:tc vMerge="1">
                  <a:txBody>
                    <a:bodyPr/>
                    <a:lstStyle/>
                    <a:p>
                      <a:endParaRPr lang="en-GB"/>
                    </a:p>
                  </a:txBody>
                  <a:tcPr/>
                </a:tc>
                <a:tc>
                  <a:txBody>
                    <a:bodyPr/>
                    <a:lstStyle/>
                    <a:p>
                      <a:pPr algn="ctr">
                        <a:lnSpc>
                          <a:spcPct val="115000"/>
                        </a:lnSpc>
                        <a:spcAft>
                          <a:spcPts val="0"/>
                        </a:spcAft>
                      </a:pPr>
                      <a:r>
                        <a:rPr lang="en-GB" sz="500">
                          <a:effectLst/>
                        </a:rPr>
                        <a:t>Autumn/Christmas 2</a:t>
                      </a:r>
                      <a:endParaRPr lang="en-GB" sz="400">
                        <a:effectLst/>
                      </a:endParaRPr>
                    </a:p>
                    <a:p>
                      <a:pPr algn="ctr">
                        <a:lnSpc>
                          <a:spcPct val="115000"/>
                        </a:lnSpc>
                        <a:spcAft>
                          <a:spcPts val="0"/>
                        </a:spcAft>
                      </a:pPr>
                      <a:r>
                        <a:rPr lang="en-GB" sz="500">
                          <a:effectLst/>
                        </a:rPr>
                        <a:t> November - December</a:t>
                      </a:r>
                      <a:endParaRPr lang="en-GB" sz="400">
                        <a:effectLst/>
                      </a:endParaRPr>
                    </a:p>
                    <a:p>
                      <a:pPr algn="ctr">
                        <a:lnSpc>
                          <a:spcPct val="115000"/>
                        </a:lnSpc>
                        <a:spcAft>
                          <a:spcPts val="0"/>
                        </a:spcAft>
                      </a:pPr>
                      <a:r>
                        <a:rPr lang="en-GB" sz="500">
                          <a:effectLst/>
                        </a:rPr>
                        <a:t>2020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500" dirty="0">
                          <a:effectLst/>
                        </a:rPr>
                        <a:t>              </a:t>
                      </a:r>
                      <a:endParaRPr lang="en-GB" sz="400" dirty="0">
                        <a:effectLst/>
                      </a:endParaRPr>
                    </a:p>
                    <a:p>
                      <a:pPr>
                        <a:lnSpc>
                          <a:spcPct val="115000"/>
                        </a:lnSpc>
                        <a:spcAft>
                          <a:spcPts val="0"/>
                        </a:spcAft>
                      </a:pPr>
                      <a:r>
                        <a:rPr lang="en-GB" sz="500" dirty="0">
                          <a:effectLst/>
                        </a:rPr>
                        <a:t>          Explanation Writing/</a:t>
                      </a:r>
                      <a:endParaRPr lang="en-GB" sz="400" dirty="0">
                        <a:effectLst/>
                      </a:endParaRPr>
                    </a:p>
                    <a:p>
                      <a:pPr>
                        <a:lnSpc>
                          <a:spcPct val="115000"/>
                        </a:lnSpc>
                        <a:spcAft>
                          <a:spcPts val="0"/>
                        </a:spcAft>
                      </a:pPr>
                      <a:r>
                        <a:rPr lang="en-GB" sz="500" dirty="0">
                          <a:effectLst/>
                        </a:rPr>
                        <a:t>                 Procedural.</a:t>
                      </a:r>
                      <a:endParaRPr lang="en-GB" sz="400" dirty="0">
                        <a:effectLst/>
                      </a:endParaRPr>
                    </a:p>
                    <a:p>
                      <a:pPr algn="ctr">
                        <a:lnSpc>
                          <a:spcPct val="115000"/>
                        </a:lnSpc>
                        <a:spcAft>
                          <a:spcPts val="0"/>
                        </a:spcAft>
                      </a:pPr>
                      <a:r>
                        <a:rPr lang="en-GB" sz="500" dirty="0">
                          <a:effectLst/>
                        </a:rPr>
                        <a:t>Polar Lands, People and Animals</a:t>
                      </a:r>
                      <a:endParaRPr lang="en-GB" sz="400" dirty="0">
                        <a:effectLst/>
                      </a:endParaRPr>
                    </a:p>
                    <a:p>
                      <a:pPr>
                        <a:lnSpc>
                          <a:spcPct val="115000"/>
                        </a:lnSpc>
                        <a:spcAft>
                          <a:spcPts val="0"/>
                        </a:spcAft>
                      </a:pPr>
                      <a:r>
                        <a:rPr lang="en-GB" sz="500" dirty="0">
                          <a:effectLst/>
                        </a:rPr>
                        <a:t>           ( Science/ </a:t>
                      </a:r>
                      <a:r>
                        <a:rPr lang="en-GB" sz="500" dirty="0" err="1">
                          <a:effectLst/>
                        </a:rPr>
                        <a:t>Geog</a:t>
                      </a:r>
                      <a:r>
                        <a:rPr lang="en-GB" sz="500" dirty="0">
                          <a:effectLst/>
                        </a:rPr>
                        <a:t>)</a:t>
                      </a:r>
                      <a:endParaRPr lang="en-GB" sz="400" dirty="0">
                        <a:effectLst/>
                      </a:endParaRPr>
                    </a:p>
                    <a:p>
                      <a:pPr>
                        <a:lnSpc>
                          <a:spcPct val="115000"/>
                        </a:lnSpc>
                        <a:spcAft>
                          <a:spcPts val="0"/>
                        </a:spcAft>
                      </a:pPr>
                      <a:r>
                        <a:rPr lang="en-GB" sz="500" dirty="0">
                          <a:effectLst/>
                        </a:rPr>
                        <a:t> </a:t>
                      </a:r>
                      <a:endParaRPr lang="en-GB" sz="400" dirty="0">
                        <a:effectLst/>
                      </a:endParaRPr>
                    </a:p>
                    <a:p>
                      <a:pPr>
                        <a:lnSpc>
                          <a:spcPct val="115000"/>
                        </a:lnSpc>
                        <a:spcAft>
                          <a:spcPts val="0"/>
                        </a:spcAft>
                      </a:pPr>
                      <a:r>
                        <a:rPr lang="en-GB" sz="500" dirty="0">
                          <a:effectLst/>
                        </a:rPr>
                        <a:t>              </a:t>
                      </a:r>
                      <a:endParaRPr lang="en-GB" sz="400" dirty="0">
                        <a:effectLst/>
                      </a:endParaRPr>
                    </a:p>
                    <a:p>
                      <a:pPr>
                        <a:lnSpc>
                          <a:spcPct val="115000"/>
                        </a:lnSpc>
                        <a:spcAft>
                          <a:spcPts val="0"/>
                        </a:spcAft>
                      </a:pPr>
                      <a:r>
                        <a:rPr lang="en-GB" sz="500" dirty="0">
                          <a:effectLst/>
                        </a:rPr>
                        <a:t> </a:t>
                      </a:r>
                      <a:endParaRPr lang="en-GB" sz="400" dirty="0">
                        <a:effectLst/>
                      </a:endParaRPr>
                    </a:p>
                    <a:p>
                      <a:pPr>
                        <a:lnSpc>
                          <a:spcPct val="115000"/>
                        </a:lnSpc>
                        <a:spcAft>
                          <a:spcPts val="0"/>
                        </a:spcAft>
                      </a:pPr>
                      <a:r>
                        <a:rPr lang="en-GB" sz="500" dirty="0">
                          <a:effectLst/>
                        </a:rPr>
                        <a:t>              Letter writing</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 </a:t>
                      </a:r>
                    </a:p>
                    <a:p>
                      <a:pPr>
                        <a:lnSpc>
                          <a:spcPct val="115000"/>
                        </a:lnSpc>
                        <a:spcAft>
                          <a:spcPts val="0"/>
                        </a:spcAft>
                      </a:pPr>
                      <a:r>
                        <a:rPr lang="en-GB" sz="400">
                          <a:effectLst/>
                        </a:rPr>
                        <a:t>Write experiment on heating and cooling.</a:t>
                      </a:r>
                    </a:p>
                    <a:p>
                      <a:pPr>
                        <a:lnSpc>
                          <a:spcPct val="115000"/>
                        </a:lnSpc>
                        <a:spcAft>
                          <a:spcPts val="0"/>
                        </a:spcAft>
                      </a:pPr>
                      <a:r>
                        <a:rPr lang="en-GB" sz="400">
                          <a:effectLst/>
                        </a:rPr>
                        <a:t>Explain why people and animals wear certain materials/ coats in polar conditions. </a:t>
                      </a:r>
                    </a:p>
                    <a:p>
                      <a:pPr>
                        <a:lnSpc>
                          <a:spcPct val="115000"/>
                        </a:lnSpc>
                        <a:spcAft>
                          <a:spcPts val="0"/>
                        </a:spcAft>
                      </a:pPr>
                      <a:r>
                        <a:rPr lang="en-GB" sz="400">
                          <a:effectLst/>
                        </a:rPr>
                        <a:t>Compare to clothes, animals, and conditions here and explain differences.</a:t>
                      </a:r>
                    </a:p>
                    <a:p>
                      <a:pPr>
                        <a:lnSpc>
                          <a:spcPct val="115000"/>
                        </a:lnSpc>
                        <a:spcAft>
                          <a:spcPts val="0"/>
                        </a:spcAft>
                      </a:pPr>
                      <a:r>
                        <a:rPr lang="en-GB" sz="400">
                          <a:effectLst/>
                        </a:rPr>
                        <a:t> </a:t>
                      </a:r>
                    </a:p>
                    <a:p>
                      <a:pPr>
                        <a:lnSpc>
                          <a:spcPct val="115000"/>
                        </a:lnSpc>
                        <a:spcAft>
                          <a:spcPts val="0"/>
                        </a:spcAft>
                      </a:pPr>
                      <a:r>
                        <a:rPr lang="en-GB" sz="400">
                          <a:effectLst/>
                        </a:rPr>
                        <a:t>Writing a letter to Santa.</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Where are the polar lands on the map/globe/ atlas?</a:t>
                      </a:r>
                    </a:p>
                    <a:p>
                      <a:pPr>
                        <a:lnSpc>
                          <a:spcPct val="115000"/>
                        </a:lnSpc>
                        <a:spcAft>
                          <a:spcPts val="0"/>
                        </a:spcAft>
                      </a:pPr>
                      <a:r>
                        <a:rPr lang="en-GB" sz="400">
                          <a:effectLst/>
                        </a:rPr>
                        <a:t>Why are they covered in ice and snow? </a:t>
                      </a:r>
                    </a:p>
                    <a:p>
                      <a:pPr>
                        <a:lnSpc>
                          <a:spcPct val="115000"/>
                        </a:lnSpc>
                        <a:spcAft>
                          <a:spcPts val="0"/>
                        </a:spcAft>
                      </a:pPr>
                      <a:r>
                        <a:rPr lang="en-GB" sz="400">
                          <a:effectLst/>
                        </a:rPr>
                        <a:t>How does water turn to ice and vice versa.</a:t>
                      </a:r>
                    </a:p>
                    <a:p>
                      <a:pPr>
                        <a:lnSpc>
                          <a:spcPct val="115000"/>
                        </a:lnSpc>
                        <a:spcAft>
                          <a:spcPts val="0"/>
                        </a:spcAft>
                      </a:pPr>
                      <a:r>
                        <a:rPr lang="en-GB" sz="400">
                          <a:effectLst/>
                        </a:rPr>
                        <a:t>Materials for heat, waterproofing etc.</a:t>
                      </a:r>
                    </a:p>
                    <a:p>
                      <a:pPr>
                        <a:lnSpc>
                          <a:spcPct val="115000"/>
                        </a:lnSpc>
                        <a:spcAft>
                          <a:spcPts val="0"/>
                        </a:spcAft>
                      </a:pPr>
                      <a:r>
                        <a:rPr lang="en-GB" sz="400">
                          <a:effectLst/>
                        </a:rPr>
                        <a:t>PDMU, look at cultural differences.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extLst>
                  <a:ext uri="{0D108BD9-81ED-4DB2-BD59-A6C34878D82A}">
                    <a16:rowId xmlns:a16="http://schemas.microsoft.com/office/drawing/2014/main" val="2022131095"/>
                  </a:ext>
                </a:extLst>
              </a:tr>
              <a:tr h="526198">
                <a:tc rowSpan="2">
                  <a:txBody>
                    <a:bodyPr/>
                    <a:lstStyle/>
                    <a:p>
                      <a:pPr algn="ctr">
                        <a:lnSpc>
                          <a:spcPct val="115000"/>
                        </a:lnSpc>
                        <a:spcAft>
                          <a:spcPts val="0"/>
                        </a:spcAft>
                      </a:pPr>
                      <a:r>
                        <a:rPr lang="en-GB" sz="500">
                          <a:effectLst/>
                        </a:rPr>
                        <a:t>Term Two</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a:effectLst/>
                        </a:rPr>
                        <a:t>Spring 1</a:t>
                      </a:r>
                      <a:endParaRPr lang="en-GB" sz="400">
                        <a:effectLst/>
                      </a:endParaRPr>
                    </a:p>
                    <a:p>
                      <a:pPr algn="ctr">
                        <a:lnSpc>
                          <a:spcPct val="115000"/>
                        </a:lnSpc>
                        <a:spcAft>
                          <a:spcPts val="0"/>
                        </a:spcAft>
                      </a:pPr>
                      <a:r>
                        <a:rPr lang="en-GB" sz="500">
                          <a:effectLst/>
                        </a:rPr>
                        <a:t> January - February</a:t>
                      </a:r>
                      <a:endParaRPr lang="en-GB" sz="400">
                        <a:effectLst/>
                      </a:endParaRPr>
                    </a:p>
                    <a:p>
                      <a:pPr algn="ctr">
                        <a:lnSpc>
                          <a:spcPct val="115000"/>
                        </a:lnSpc>
                        <a:spcAft>
                          <a:spcPts val="0"/>
                        </a:spcAft>
                      </a:pPr>
                      <a:r>
                        <a:rPr lang="en-GB" sz="500">
                          <a:effectLst/>
                        </a:rPr>
                        <a:t>2021</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a:effectLst/>
                        </a:rPr>
                        <a:t> </a:t>
                      </a:r>
                      <a:endParaRPr lang="en-GB" sz="400">
                        <a:effectLst/>
                      </a:endParaRPr>
                    </a:p>
                    <a:p>
                      <a:pPr algn="ctr">
                        <a:lnSpc>
                          <a:spcPct val="115000"/>
                        </a:lnSpc>
                        <a:spcAft>
                          <a:spcPts val="0"/>
                        </a:spcAft>
                      </a:pPr>
                      <a:r>
                        <a:rPr lang="en-GB" sz="500">
                          <a:effectLst/>
                        </a:rPr>
                        <a:t>People who help us</a:t>
                      </a:r>
                      <a:endParaRPr lang="en-GB" sz="400">
                        <a:effectLst/>
                      </a:endParaRPr>
                    </a:p>
                    <a:p>
                      <a:pPr algn="ctr">
                        <a:lnSpc>
                          <a:spcPct val="115000"/>
                        </a:lnSpc>
                        <a:spcAft>
                          <a:spcPts val="0"/>
                        </a:spcAft>
                      </a:pPr>
                      <a:r>
                        <a:rPr lang="en-GB" sz="500">
                          <a:effectLst/>
                        </a:rPr>
                        <a:t>(History)</a:t>
                      </a:r>
                      <a:endParaRPr lang="en-GB" sz="400">
                        <a:effectLst/>
                      </a:endParaRPr>
                    </a:p>
                    <a:p>
                      <a:pPr algn="ctr">
                        <a:lnSpc>
                          <a:spcPct val="115000"/>
                        </a:lnSpc>
                        <a:spcAft>
                          <a:spcPts val="0"/>
                        </a:spcAft>
                      </a:pPr>
                      <a:r>
                        <a:rPr lang="en-GB" sz="500">
                          <a:effectLst/>
                        </a:rPr>
                        <a:t> </a:t>
                      </a:r>
                      <a:endParaRPr lang="en-GB" sz="400">
                        <a:effectLst/>
                      </a:endParaRPr>
                    </a:p>
                    <a:p>
                      <a:pPr>
                        <a:lnSpc>
                          <a:spcPct val="115000"/>
                        </a:lnSpc>
                        <a:spcAft>
                          <a:spcPts val="0"/>
                        </a:spcAft>
                      </a:pPr>
                      <a:r>
                        <a:rPr lang="en-GB" sz="500">
                          <a:effectLst/>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Narrative Writing</a:t>
                      </a:r>
                    </a:p>
                    <a:p>
                      <a:pPr>
                        <a:lnSpc>
                          <a:spcPct val="115000"/>
                        </a:lnSpc>
                        <a:spcAft>
                          <a:spcPts val="0"/>
                        </a:spcAft>
                      </a:pPr>
                      <a:r>
                        <a:rPr lang="en-GB" sz="400">
                          <a:effectLst/>
                        </a:rPr>
                        <a:t>Create a story about a character who helps us.</a:t>
                      </a:r>
                    </a:p>
                    <a:p>
                      <a:pPr>
                        <a:lnSpc>
                          <a:spcPct val="115000"/>
                        </a:lnSpc>
                        <a:spcAft>
                          <a:spcPts val="0"/>
                        </a:spcAft>
                      </a:pPr>
                      <a:r>
                        <a:rPr lang="en-GB" sz="400">
                          <a:effectLst/>
                        </a:rPr>
                        <a:t>The class will collate their stories and ideas to create  a story book</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Light and darkness, the sun as a source of light.</a:t>
                      </a:r>
                    </a:p>
                    <a:p>
                      <a:pPr>
                        <a:lnSpc>
                          <a:spcPct val="115000"/>
                        </a:lnSpc>
                        <a:spcAft>
                          <a:spcPts val="0"/>
                        </a:spcAft>
                      </a:pPr>
                      <a:r>
                        <a:rPr lang="en-GB" sz="400">
                          <a:effectLst/>
                        </a:rPr>
                        <a:t>Light from electricity, things that use electricity.</a:t>
                      </a:r>
                    </a:p>
                    <a:p>
                      <a:pPr>
                        <a:lnSpc>
                          <a:spcPct val="115000"/>
                        </a:lnSpc>
                        <a:spcAft>
                          <a:spcPts val="0"/>
                        </a:spcAft>
                      </a:pPr>
                      <a:r>
                        <a:rPr lang="en-GB" sz="400">
                          <a:effectLst/>
                        </a:rPr>
                        <a:t>Characters from history who have helped us.</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extLst>
                  <a:ext uri="{0D108BD9-81ED-4DB2-BD59-A6C34878D82A}">
                    <a16:rowId xmlns:a16="http://schemas.microsoft.com/office/drawing/2014/main" val="29706576"/>
                  </a:ext>
                </a:extLst>
              </a:tr>
              <a:tr h="417016">
                <a:tc vMerge="1">
                  <a:txBody>
                    <a:bodyPr/>
                    <a:lstStyle/>
                    <a:p>
                      <a:endParaRPr lang="en-GB"/>
                    </a:p>
                  </a:txBody>
                  <a:tcPr/>
                </a:tc>
                <a:tc>
                  <a:txBody>
                    <a:bodyPr/>
                    <a:lstStyle/>
                    <a:p>
                      <a:pPr algn="ctr">
                        <a:lnSpc>
                          <a:spcPct val="115000"/>
                        </a:lnSpc>
                        <a:spcAft>
                          <a:spcPts val="0"/>
                        </a:spcAft>
                      </a:pPr>
                      <a:r>
                        <a:rPr lang="en-GB" sz="500">
                          <a:effectLst/>
                        </a:rPr>
                        <a:t>Spring 2</a:t>
                      </a:r>
                      <a:endParaRPr lang="en-GB" sz="400">
                        <a:effectLst/>
                      </a:endParaRPr>
                    </a:p>
                    <a:p>
                      <a:pPr algn="ctr">
                        <a:lnSpc>
                          <a:spcPct val="115000"/>
                        </a:lnSpc>
                        <a:spcAft>
                          <a:spcPts val="0"/>
                        </a:spcAft>
                      </a:pPr>
                      <a:r>
                        <a:rPr lang="en-GB" sz="500">
                          <a:effectLst/>
                        </a:rPr>
                        <a:t>March - April</a:t>
                      </a:r>
                      <a:endParaRPr lang="en-GB" sz="400">
                        <a:effectLst/>
                      </a:endParaRPr>
                    </a:p>
                    <a:p>
                      <a:pPr algn="ctr">
                        <a:lnSpc>
                          <a:spcPct val="115000"/>
                        </a:lnSpc>
                        <a:spcAft>
                          <a:spcPts val="0"/>
                        </a:spcAft>
                      </a:pPr>
                      <a:r>
                        <a:rPr lang="en-GB" sz="500">
                          <a:effectLst/>
                        </a:rPr>
                        <a:t>2021</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a:effectLst/>
                        </a:rPr>
                        <a:t>Report</a:t>
                      </a:r>
                      <a:endParaRPr lang="en-GB" sz="400">
                        <a:effectLst/>
                      </a:endParaRPr>
                    </a:p>
                    <a:p>
                      <a:pPr algn="ctr">
                        <a:lnSpc>
                          <a:spcPct val="115000"/>
                        </a:lnSpc>
                        <a:spcAft>
                          <a:spcPts val="0"/>
                        </a:spcAft>
                      </a:pPr>
                      <a:r>
                        <a:rPr lang="en-GB" sz="500">
                          <a:effectLst/>
                        </a:rPr>
                        <a:t>Minibeasts</a:t>
                      </a:r>
                      <a:endParaRPr lang="en-GB" sz="400">
                        <a:effectLst/>
                      </a:endParaRPr>
                    </a:p>
                    <a:p>
                      <a:pPr algn="ctr">
                        <a:lnSpc>
                          <a:spcPct val="115000"/>
                        </a:lnSpc>
                        <a:spcAft>
                          <a:spcPts val="0"/>
                        </a:spcAft>
                      </a:pPr>
                      <a:r>
                        <a:rPr lang="en-GB" sz="500">
                          <a:effectLst/>
                        </a:rPr>
                        <a:t>(Science)</a:t>
                      </a:r>
                      <a:endParaRPr lang="en-GB" sz="400">
                        <a:effectLst/>
                      </a:endParaRPr>
                    </a:p>
                    <a:p>
                      <a:pPr algn="ctr">
                        <a:lnSpc>
                          <a:spcPct val="115000"/>
                        </a:lnSpc>
                        <a:spcAft>
                          <a:spcPts val="0"/>
                        </a:spcAft>
                      </a:pPr>
                      <a:r>
                        <a:rPr lang="en-GB" sz="500">
                          <a:effectLst/>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Writing about different animals, how and why farmers keep these animals, How wheat is grown and bread is made tec.</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extLst>
                  <a:ext uri="{0D108BD9-81ED-4DB2-BD59-A6C34878D82A}">
                    <a16:rowId xmlns:a16="http://schemas.microsoft.com/office/drawing/2014/main" val="3045094404"/>
                  </a:ext>
                </a:extLst>
              </a:tr>
              <a:tr h="625525">
                <a:tc rowSpan="2">
                  <a:txBody>
                    <a:bodyPr/>
                    <a:lstStyle/>
                    <a:p>
                      <a:pPr algn="ctr">
                        <a:lnSpc>
                          <a:spcPct val="115000"/>
                        </a:lnSpc>
                        <a:spcAft>
                          <a:spcPts val="0"/>
                        </a:spcAft>
                      </a:pPr>
                      <a:r>
                        <a:rPr lang="en-GB" sz="500">
                          <a:effectLst/>
                        </a:rPr>
                        <a:t>Term Three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a:effectLst/>
                        </a:rPr>
                        <a:t>Summer 1</a:t>
                      </a:r>
                      <a:endParaRPr lang="en-GB" sz="400">
                        <a:effectLst/>
                      </a:endParaRPr>
                    </a:p>
                    <a:p>
                      <a:pPr algn="ctr">
                        <a:lnSpc>
                          <a:spcPct val="115000"/>
                        </a:lnSpc>
                        <a:spcAft>
                          <a:spcPts val="0"/>
                        </a:spcAft>
                      </a:pPr>
                      <a:r>
                        <a:rPr lang="en-GB" sz="500">
                          <a:effectLst/>
                        </a:rPr>
                        <a:t>May-June</a:t>
                      </a:r>
                      <a:endParaRPr lang="en-GB" sz="400">
                        <a:effectLst/>
                      </a:endParaRPr>
                    </a:p>
                    <a:p>
                      <a:pPr algn="ctr">
                        <a:lnSpc>
                          <a:spcPct val="115000"/>
                        </a:lnSpc>
                        <a:spcAft>
                          <a:spcPts val="0"/>
                        </a:spcAft>
                      </a:pPr>
                      <a:r>
                        <a:rPr lang="en-GB" sz="500">
                          <a:effectLst/>
                        </a:rPr>
                        <a:t>2021</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500">
                          <a:effectLst/>
                        </a:rPr>
                        <a:t>                Exposition</a:t>
                      </a:r>
                      <a:endParaRPr lang="en-GB" sz="400">
                        <a:effectLst/>
                      </a:endParaRPr>
                    </a:p>
                    <a:p>
                      <a:pPr>
                        <a:lnSpc>
                          <a:spcPct val="115000"/>
                        </a:lnSpc>
                        <a:spcAft>
                          <a:spcPts val="0"/>
                        </a:spcAft>
                      </a:pPr>
                      <a:r>
                        <a:rPr lang="en-GB" sz="500">
                          <a:effectLst/>
                        </a:rPr>
                        <a:t>         Wind, Weather and      </a:t>
                      </a:r>
                      <a:endParaRPr lang="en-GB" sz="400">
                        <a:effectLst/>
                      </a:endParaRPr>
                    </a:p>
                    <a:p>
                      <a:pPr>
                        <a:lnSpc>
                          <a:spcPct val="115000"/>
                        </a:lnSpc>
                        <a:spcAft>
                          <a:spcPts val="0"/>
                        </a:spcAft>
                      </a:pPr>
                      <a:r>
                        <a:rPr lang="en-GB" sz="500">
                          <a:effectLst/>
                        </a:rPr>
                        <a:t>                   Superheroes</a:t>
                      </a:r>
                      <a:endParaRPr lang="en-GB" sz="400">
                        <a:effectLst/>
                      </a:endParaRPr>
                    </a:p>
                    <a:p>
                      <a:pPr algn="ctr">
                        <a:lnSpc>
                          <a:spcPct val="115000"/>
                        </a:lnSpc>
                        <a:spcAft>
                          <a:spcPts val="0"/>
                        </a:spcAft>
                      </a:pPr>
                      <a:r>
                        <a:rPr lang="en-GB" sz="500">
                          <a:effectLst/>
                        </a:rPr>
                        <a:t>(Geography/History)</a:t>
                      </a:r>
                      <a:endParaRPr lang="en-GB" sz="400">
                        <a:effectLst/>
                      </a:endParaRPr>
                    </a:p>
                    <a:p>
                      <a:pPr algn="ctr">
                        <a:lnSpc>
                          <a:spcPct val="115000"/>
                        </a:lnSpc>
                        <a:spcAft>
                          <a:spcPts val="0"/>
                        </a:spcAft>
                      </a:pPr>
                      <a:r>
                        <a:rPr lang="en-GB" sz="500">
                          <a:effectLst/>
                        </a:rPr>
                        <a:t> </a:t>
                      </a:r>
                      <a:endParaRPr lang="en-GB" sz="400">
                        <a:effectLst/>
                      </a:endParaRPr>
                    </a:p>
                    <a:p>
                      <a:pPr algn="ctr">
                        <a:lnSpc>
                          <a:spcPct val="115000"/>
                        </a:lnSpc>
                        <a:spcAft>
                          <a:spcPts val="0"/>
                        </a:spcAft>
                      </a:pPr>
                      <a:r>
                        <a:rPr lang="en-GB" sz="500">
                          <a:effectLst/>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Writing comic book stories about super heroes. </a:t>
                      </a:r>
                    </a:p>
                    <a:p>
                      <a:pPr>
                        <a:lnSpc>
                          <a:spcPct val="115000"/>
                        </a:lnSpc>
                        <a:spcAft>
                          <a:spcPts val="0"/>
                        </a:spcAft>
                      </a:pPr>
                      <a:r>
                        <a:rPr lang="en-GB" sz="400">
                          <a:effectLst/>
                        </a:rPr>
                        <a:t>Looking at characters, beginning, middle and ending of stories etc.</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Flight, animals and machines that fly. Using wind power to aid flight.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extLst>
                  <a:ext uri="{0D108BD9-81ED-4DB2-BD59-A6C34878D82A}">
                    <a16:rowId xmlns:a16="http://schemas.microsoft.com/office/drawing/2014/main" val="4175376428"/>
                  </a:ext>
                </a:extLst>
              </a:tr>
              <a:tr h="729778">
                <a:tc vMerge="1">
                  <a:txBody>
                    <a:bodyPr/>
                    <a:lstStyle/>
                    <a:p>
                      <a:endParaRPr lang="en-GB"/>
                    </a:p>
                  </a:txBody>
                  <a:tcPr/>
                </a:tc>
                <a:tc>
                  <a:txBody>
                    <a:bodyPr/>
                    <a:lstStyle/>
                    <a:p>
                      <a:pPr algn="ctr">
                        <a:lnSpc>
                          <a:spcPct val="115000"/>
                        </a:lnSpc>
                        <a:spcAft>
                          <a:spcPts val="0"/>
                        </a:spcAft>
                      </a:pPr>
                      <a:r>
                        <a:rPr lang="en-GB" sz="500">
                          <a:effectLst/>
                        </a:rPr>
                        <a:t>Summer 2</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gn="ctr">
                        <a:lnSpc>
                          <a:spcPct val="115000"/>
                        </a:lnSpc>
                        <a:spcAft>
                          <a:spcPts val="0"/>
                        </a:spcAft>
                      </a:pPr>
                      <a:r>
                        <a:rPr lang="en-GB" sz="500">
                          <a:effectLst/>
                        </a:rPr>
                        <a:t>Exposition and recap of other forms of writing</a:t>
                      </a:r>
                      <a:endParaRPr lang="en-GB" sz="400">
                        <a:effectLst/>
                      </a:endParaRPr>
                    </a:p>
                    <a:p>
                      <a:pPr algn="ctr">
                        <a:lnSpc>
                          <a:spcPct val="115000"/>
                        </a:lnSpc>
                        <a:spcAft>
                          <a:spcPts val="0"/>
                        </a:spcAft>
                      </a:pPr>
                      <a:r>
                        <a:rPr lang="en-GB" sz="500">
                          <a:effectLst/>
                        </a:rPr>
                        <a:t>Summer/The seasons</a:t>
                      </a:r>
                      <a:endParaRPr lang="en-GB" sz="400">
                        <a:effectLst/>
                      </a:endParaRPr>
                    </a:p>
                    <a:p>
                      <a:pPr algn="ctr">
                        <a:lnSpc>
                          <a:spcPct val="115000"/>
                        </a:lnSpc>
                        <a:spcAft>
                          <a:spcPts val="0"/>
                        </a:spcAft>
                      </a:pPr>
                      <a:r>
                        <a:rPr lang="en-GB" sz="500">
                          <a:effectLst/>
                        </a:rPr>
                        <a:t>(Geography)</a:t>
                      </a:r>
                      <a:endParaRPr lang="en-GB" sz="400">
                        <a:effectLst/>
                      </a:endParaRPr>
                    </a:p>
                    <a:p>
                      <a:pPr algn="ctr">
                        <a:lnSpc>
                          <a:spcPct val="115000"/>
                        </a:lnSpc>
                        <a:spcAft>
                          <a:spcPts val="0"/>
                        </a:spcAft>
                      </a:pPr>
                      <a:r>
                        <a:rPr lang="en-GB" sz="500">
                          <a:effectLst/>
                        </a:rPr>
                        <a:t> </a:t>
                      </a:r>
                      <a:endParaRPr lang="en-GB" sz="400">
                        <a:effectLst/>
                      </a:endParaRPr>
                    </a:p>
                    <a:p>
                      <a:pPr algn="ctr">
                        <a:lnSpc>
                          <a:spcPct val="115000"/>
                        </a:lnSpc>
                        <a:spcAft>
                          <a:spcPts val="0"/>
                        </a:spcAft>
                      </a:pPr>
                      <a:r>
                        <a:rPr lang="en-GB" sz="500">
                          <a:effectLst/>
                        </a:rPr>
                        <a:t> </a:t>
                      </a:r>
                      <a:endParaRPr lang="en-GB" sz="400">
                        <a:effectLst/>
                      </a:endParaRPr>
                    </a:p>
                    <a:p>
                      <a:pPr algn="ctr">
                        <a:lnSpc>
                          <a:spcPct val="115000"/>
                        </a:lnSpc>
                        <a:spcAft>
                          <a:spcPts val="0"/>
                        </a:spcAft>
                      </a:pPr>
                      <a:r>
                        <a:rPr lang="en-GB" sz="500">
                          <a:effectLst/>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a:effectLst/>
                        </a:rPr>
                        <a:t>Posters advertising Summer holiday destinations.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tc>
                  <a:txBody>
                    <a:bodyPr/>
                    <a:lstStyle/>
                    <a:p>
                      <a:pPr>
                        <a:lnSpc>
                          <a:spcPct val="115000"/>
                        </a:lnSpc>
                        <a:spcAft>
                          <a:spcPts val="0"/>
                        </a:spcAft>
                      </a:pPr>
                      <a:r>
                        <a:rPr lang="en-GB" sz="400" dirty="0">
                          <a:effectLst/>
                        </a:rPr>
                        <a:t>Weather and the changing seasons, summer clothes, plant</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223" marR="26223" marT="0" marB="0"/>
                </a:tc>
                <a:extLst>
                  <a:ext uri="{0D108BD9-81ED-4DB2-BD59-A6C34878D82A}">
                    <a16:rowId xmlns:a16="http://schemas.microsoft.com/office/drawing/2014/main" val="457230006"/>
                  </a:ext>
                </a:extLst>
              </a:tr>
            </a:tbl>
          </a:graphicData>
        </a:graphic>
      </p:graphicFrame>
      <p:sp>
        <p:nvSpPr>
          <p:cNvPr id="3" name="Title 2"/>
          <p:cNvSpPr>
            <a:spLocks noGrp="1"/>
          </p:cNvSpPr>
          <p:nvPr>
            <p:ph type="title"/>
          </p:nvPr>
        </p:nvSpPr>
        <p:spPr>
          <a:xfrm>
            <a:off x="467544" y="181060"/>
            <a:ext cx="8229600" cy="1252728"/>
          </a:xfrm>
        </p:spPr>
        <p:txBody>
          <a:bodyPr/>
          <a:lstStyle/>
          <a:p>
            <a:endParaRPr lang="en-GB" dirty="0"/>
          </a:p>
        </p:txBody>
      </p:sp>
      <p:sp>
        <p:nvSpPr>
          <p:cNvPr id="5" name="Text Box 2"/>
          <p:cNvSpPr txBox="1">
            <a:spLocks noChangeArrowheads="1"/>
          </p:cNvSpPr>
          <p:nvPr/>
        </p:nvSpPr>
        <p:spPr bwMode="auto">
          <a:xfrm>
            <a:off x="1410519" y="404019"/>
            <a:ext cx="6343650" cy="9697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00B050"/>
                </a:solidFill>
                <a:effectLst/>
                <a:latin typeface="Baskerville Old Face" panose="02020602080505020303" pitchFamily="18" charset="0"/>
                <a:ea typeface="Calibri" panose="020F0502020204030204" pitchFamily="34" charset="0"/>
                <a:cs typeface="Times New Roman" panose="02020603050405020304" pitchFamily="18" charset="0"/>
              </a:rPr>
              <a:t>St. Francis</a:t>
            </a:r>
            <a:r>
              <a:rPr kumimoji="0" lang="en-US" altLang="en-US" sz="2000" b="1" i="0" u="sng"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1" i="0" u="sng" strike="noStrike" cap="none" normalizeH="0" baseline="0" dirty="0" smtClean="0">
                <a:ln>
                  <a:noFill/>
                </a:ln>
                <a:solidFill>
                  <a:srgbClr val="00B050"/>
                </a:solidFill>
                <a:effectLst/>
                <a:latin typeface="Baskerville Old Face" panose="02020602080505020303" pitchFamily="18" charset="0"/>
                <a:ea typeface="Calibri" panose="020F0502020204030204" pitchFamily="34" charset="0"/>
                <a:cs typeface="Times New Roman" panose="02020603050405020304" pitchFamily="18" charset="0"/>
              </a:rPr>
              <a:t> Primary School, </a:t>
            </a:r>
            <a:r>
              <a:rPr kumimoji="0" lang="en-US" altLang="en-US" sz="2000" b="1" i="0" u="sng" strike="noStrike" cap="none" normalizeH="0" baseline="0" dirty="0" err="1" smtClean="0">
                <a:ln>
                  <a:noFill/>
                </a:ln>
                <a:solidFill>
                  <a:srgbClr val="00B050"/>
                </a:solidFill>
                <a:effectLst/>
                <a:latin typeface="Baskerville Old Face" panose="02020602080505020303" pitchFamily="18" charset="0"/>
                <a:ea typeface="Calibri" panose="020F0502020204030204" pitchFamily="34" charset="0"/>
                <a:cs typeface="Times New Roman" panose="02020603050405020304" pitchFamily="18" charset="0"/>
              </a:rPr>
              <a:t>Drumaroad</a:t>
            </a: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00B050"/>
                </a:solidFill>
                <a:effectLst/>
                <a:latin typeface="Baskerville Old Face" panose="02020602080505020303" pitchFamily="18" charset="0"/>
                <a:ea typeface="Calibri" panose="020F0502020204030204" pitchFamily="34" charset="0"/>
                <a:cs typeface="Times New Roman" panose="02020603050405020304" pitchFamily="18" charset="0"/>
              </a:rPr>
              <a:t>P1 Literacy Yearly Overview</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2681288" y="2552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2681288"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flipV="1">
            <a:off x="4139952" y="4738738"/>
            <a:ext cx="768533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681288" y="4857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38819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normAutofit/>
          </a:bodyPr>
          <a:lstStyle/>
          <a:p>
            <a:r>
              <a:rPr lang="en-GB" dirty="0" smtClean="0"/>
              <a:t>Numeracy Long term plan</a:t>
            </a:r>
            <a:endParaRPr lang="en-GB" dirty="0"/>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33463"/>
            <a:ext cx="4409632" cy="39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35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69048" y="2666493"/>
          <a:ext cx="5213841" cy="3468116"/>
        </p:xfrm>
        <a:graphic>
          <a:graphicData uri="http://schemas.openxmlformats.org/drawingml/2006/table">
            <a:tbl>
              <a:tblPr firstRow="1" firstCol="1" lastRow="1" lastCol="1" bandRow="1" bandCol="1">
                <a:tableStyleId>{5C22544A-7EE6-4342-B048-85BDC9FD1C3A}</a:tableStyleId>
              </a:tblPr>
              <a:tblGrid>
                <a:gridCol w="311298">
                  <a:extLst>
                    <a:ext uri="{9D8B030D-6E8A-4147-A177-3AD203B41FA5}">
                      <a16:colId xmlns:a16="http://schemas.microsoft.com/office/drawing/2014/main" val="3537341448"/>
                    </a:ext>
                  </a:extLst>
                </a:gridCol>
                <a:gridCol w="900785">
                  <a:extLst>
                    <a:ext uri="{9D8B030D-6E8A-4147-A177-3AD203B41FA5}">
                      <a16:colId xmlns:a16="http://schemas.microsoft.com/office/drawing/2014/main" val="2953418552"/>
                    </a:ext>
                  </a:extLst>
                </a:gridCol>
                <a:gridCol w="690115">
                  <a:extLst>
                    <a:ext uri="{9D8B030D-6E8A-4147-A177-3AD203B41FA5}">
                      <a16:colId xmlns:a16="http://schemas.microsoft.com/office/drawing/2014/main" val="1175387911"/>
                    </a:ext>
                  </a:extLst>
                </a:gridCol>
                <a:gridCol w="690115">
                  <a:extLst>
                    <a:ext uri="{9D8B030D-6E8A-4147-A177-3AD203B41FA5}">
                      <a16:colId xmlns:a16="http://schemas.microsoft.com/office/drawing/2014/main" val="156083769"/>
                    </a:ext>
                  </a:extLst>
                </a:gridCol>
                <a:gridCol w="414199">
                  <a:extLst>
                    <a:ext uri="{9D8B030D-6E8A-4147-A177-3AD203B41FA5}">
                      <a16:colId xmlns:a16="http://schemas.microsoft.com/office/drawing/2014/main" val="3635914473"/>
                    </a:ext>
                  </a:extLst>
                </a:gridCol>
                <a:gridCol w="1150408">
                  <a:extLst>
                    <a:ext uri="{9D8B030D-6E8A-4147-A177-3AD203B41FA5}">
                      <a16:colId xmlns:a16="http://schemas.microsoft.com/office/drawing/2014/main" val="1973616465"/>
                    </a:ext>
                  </a:extLst>
                </a:gridCol>
                <a:gridCol w="550209">
                  <a:extLst>
                    <a:ext uri="{9D8B030D-6E8A-4147-A177-3AD203B41FA5}">
                      <a16:colId xmlns:a16="http://schemas.microsoft.com/office/drawing/2014/main" val="3410757165"/>
                    </a:ext>
                  </a:extLst>
                </a:gridCol>
                <a:gridCol w="506712">
                  <a:extLst>
                    <a:ext uri="{9D8B030D-6E8A-4147-A177-3AD203B41FA5}">
                      <a16:colId xmlns:a16="http://schemas.microsoft.com/office/drawing/2014/main" val="94997851"/>
                    </a:ext>
                  </a:extLst>
                </a:gridCol>
              </a:tblGrid>
              <a:tr h="101277">
                <a:tc>
                  <a:txBody>
                    <a:bodyPr/>
                    <a:lstStyle/>
                    <a:p>
                      <a:pPr algn="ctr">
                        <a:spcAft>
                          <a:spcPts val="0"/>
                        </a:spcAft>
                      </a:pPr>
                      <a:r>
                        <a:rPr lang="en-GB" sz="6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600">
                          <a:effectLst/>
                        </a:rPr>
                        <a:t>P1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600">
                          <a:effectLst/>
                        </a:rPr>
                        <a:t>Mrs McIvor</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600">
                          <a:effectLst/>
                        </a:rPr>
                        <a:t>Numeracy</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6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600">
                          <a:effectLst/>
                        </a:rPr>
                        <a:t>Yearly  Planner</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600">
                          <a:effectLst/>
                        </a:rPr>
                        <a:t>2020/2021</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7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extLst>
                  <a:ext uri="{0D108BD9-81ED-4DB2-BD59-A6C34878D82A}">
                    <a16:rowId xmlns:a16="http://schemas.microsoft.com/office/drawing/2014/main" val="3481284370"/>
                  </a:ext>
                </a:extLst>
              </a:tr>
              <a:tr h="62325">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extLst>
                  <a:ext uri="{0D108BD9-81ED-4DB2-BD59-A6C34878D82A}">
                    <a16:rowId xmlns:a16="http://schemas.microsoft.com/office/drawing/2014/main" val="1029273660"/>
                  </a:ext>
                </a:extLst>
              </a:tr>
              <a:tr h="171393">
                <a:tc>
                  <a:txBody>
                    <a:bodyPr/>
                    <a:lstStyle/>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600">
                          <a:effectLst/>
                        </a:rPr>
                        <a:t>Month</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600">
                          <a:effectLst/>
                        </a:rPr>
                        <a:t>Number</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600">
                          <a:effectLst/>
                        </a:rPr>
                        <a:t>Mental Maths</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600">
                          <a:effectLst/>
                        </a:rPr>
                        <a:t>Shape &amp; Space</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600">
                          <a:effectLst/>
                        </a:rPr>
                        <a:t>Handling Data</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600">
                          <a:effectLst/>
                        </a:rPr>
                        <a:t>Measures</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100">
                          <a:effectLst/>
                        </a:rPr>
                        <a:t> </a:t>
                      </a:r>
                      <a:endParaRPr lang="en-GB" sz="600">
                        <a:effectLst/>
                      </a:endParaRPr>
                    </a:p>
                    <a:p>
                      <a:pPr algn="ctr">
                        <a:spcAft>
                          <a:spcPts val="0"/>
                        </a:spcAft>
                      </a:pPr>
                      <a:r>
                        <a:rPr lang="en-GB" sz="600">
                          <a:effectLst/>
                        </a:rPr>
                        <a:t>Processes</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ctr">
                        <a:spcAft>
                          <a:spcPts val="0"/>
                        </a:spcAft>
                      </a:pPr>
                      <a:r>
                        <a:rPr lang="en-GB" sz="600">
                          <a:effectLst/>
                        </a:rPr>
                        <a:t>Problem Solving</a:t>
                      </a:r>
                      <a:endParaRPr lang="en-GB" sz="600">
                        <a:effectLst/>
                        <a:latin typeface="Times New Roman" panose="02020603050405020304" pitchFamily="18" charset="0"/>
                        <a:ea typeface="Times New Roman" panose="02020603050405020304" pitchFamily="18" charset="0"/>
                      </a:endParaRPr>
                    </a:p>
                  </a:txBody>
                  <a:tcPr marL="35058" marR="35058" marT="0" marB="0"/>
                </a:tc>
                <a:extLst>
                  <a:ext uri="{0D108BD9-81ED-4DB2-BD59-A6C34878D82A}">
                    <a16:rowId xmlns:a16="http://schemas.microsoft.com/office/drawing/2014/main" val="1911222285"/>
                  </a:ext>
                </a:extLst>
              </a:tr>
              <a:tr h="62325">
                <a:tc>
                  <a:txBody>
                    <a:bodyPr/>
                    <a:lstStyle/>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extLst>
                  <a:ext uri="{0D108BD9-81ED-4DB2-BD59-A6C34878D82A}">
                    <a16:rowId xmlns:a16="http://schemas.microsoft.com/office/drawing/2014/main" val="517467870"/>
                  </a:ext>
                </a:extLst>
              </a:tr>
              <a:tr h="1121843">
                <a:tc>
                  <a:txBody>
                    <a:bodyPr/>
                    <a:lstStyle/>
                    <a:p>
                      <a:pPr algn="ctr">
                        <a:spcAft>
                          <a:spcPts val="0"/>
                        </a:spcAft>
                      </a:pPr>
                      <a:r>
                        <a:rPr lang="en-GB" sz="400">
                          <a:effectLst/>
                        </a:rPr>
                        <a:t>Sept</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P1. Counting Rhymes</a:t>
                      </a:r>
                      <a:endParaRPr lang="en-GB" sz="600">
                        <a:effectLst/>
                      </a:endParaRPr>
                    </a:p>
                    <a:p>
                      <a:pPr algn="l">
                        <a:spcAft>
                          <a:spcPts val="0"/>
                        </a:spcAft>
                      </a:pPr>
                      <a:r>
                        <a:rPr lang="en-GB" sz="400">
                          <a:effectLst/>
                        </a:rPr>
                        <a:t>Counting Activities</a:t>
                      </a:r>
                      <a:endParaRPr lang="en-GB" sz="600">
                        <a:effectLst/>
                      </a:endParaRPr>
                    </a:p>
                    <a:p>
                      <a:pPr algn="l">
                        <a:spcAft>
                          <a:spcPts val="0"/>
                        </a:spcAft>
                      </a:pPr>
                      <a:r>
                        <a:rPr lang="en-GB" sz="400">
                          <a:effectLst/>
                        </a:rPr>
                        <a:t>Stories </a:t>
                      </a:r>
                      <a:endParaRPr lang="en-GB" sz="600">
                        <a:effectLst/>
                      </a:endParaRPr>
                    </a:p>
                    <a:p>
                      <a:pPr algn="l">
                        <a:spcAft>
                          <a:spcPts val="0"/>
                        </a:spcAft>
                      </a:pPr>
                      <a:r>
                        <a:rPr lang="en-GB" sz="400">
                          <a:effectLst/>
                        </a:rPr>
                        <a:t>Understand that 0 means none</a:t>
                      </a:r>
                      <a:endParaRPr lang="en-GB" sz="600">
                        <a:effectLst/>
                      </a:endParaRPr>
                    </a:p>
                    <a:p>
                      <a:pPr algn="l">
                        <a:spcAft>
                          <a:spcPts val="0"/>
                        </a:spcAft>
                      </a:pPr>
                      <a:r>
                        <a:rPr lang="en-GB" sz="400">
                          <a:effectLst/>
                        </a:rPr>
                        <a:t>Create simple repeating patterns</a:t>
                      </a:r>
                      <a:endParaRPr lang="en-GB" sz="600">
                        <a:effectLst/>
                      </a:endParaRPr>
                    </a:p>
                    <a:p>
                      <a:pPr algn="l">
                        <a:spcAft>
                          <a:spcPts val="0"/>
                        </a:spcAft>
                      </a:pPr>
                      <a:r>
                        <a:rPr lang="en-GB" sz="400">
                          <a:effectLst/>
                        </a:rPr>
                        <a:t>Continue a simple pattern</a:t>
                      </a:r>
                      <a:endParaRPr lang="en-GB" sz="600">
                        <a:effectLst/>
                      </a:endParaRPr>
                    </a:p>
                    <a:p>
                      <a:pPr algn="l">
                        <a:spcAft>
                          <a:spcPts val="0"/>
                        </a:spcAft>
                      </a:pPr>
                      <a:r>
                        <a:rPr lang="en-GB" sz="400">
                          <a:effectLst/>
                        </a:rPr>
                        <a:t>SMPG Maths Book ½</a:t>
                      </a:r>
                      <a:endParaRPr lang="en-GB" sz="600">
                        <a:effectLst/>
                      </a:endParaRPr>
                    </a:p>
                    <a:p>
                      <a:pPr algn="l">
                        <a:spcAft>
                          <a:spcPts val="0"/>
                        </a:spcAft>
                      </a:pPr>
                      <a:r>
                        <a:rPr lang="en-GB" sz="400">
                          <a:effectLst/>
                        </a:rPr>
                        <a:t>NHM Level R</a:t>
                      </a:r>
                      <a:endParaRPr lang="en-GB" sz="600">
                        <a:effectLst/>
                      </a:endParaRPr>
                    </a:p>
                    <a:p>
                      <a:pPr algn="l">
                        <a:spcAft>
                          <a:spcPts val="0"/>
                        </a:spcAft>
                      </a:pPr>
                      <a:r>
                        <a:rPr lang="en-GB" sz="400">
                          <a:effectLst/>
                        </a:rPr>
                        <a:t>One to one correspondence</a:t>
                      </a:r>
                      <a:endParaRPr lang="en-GB" sz="600">
                        <a:effectLst/>
                      </a:endParaRPr>
                    </a:p>
                    <a:p>
                      <a:pPr algn="l">
                        <a:spcAft>
                          <a:spcPts val="0"/>
                        </a:spcAft>
                      </a:pPr>
                      <a:r>
                        <a:rPr lang="en-GB" sz="400">
                          <a:effectLst/>
                        </a:rPr>
                        <a:t>Number: 0, 1</a:t>
                      </a:r>
                      <a:endParaRPr lang="en-GB" sz="600">
                        <a:effectLst/>
                      </a:endParaRPr>
                    </a:p>
                    <a:p>
                      <a:pPr algn="l">
                        <a:spcAft>
                          <a:spcPts val="0"/>
                        </a:spcAft>
                      </a:pPr>
                      <a:r>
                        <a:rPr lang="en-GB" sz="400">
                          <a:effectLst/>
                        </a:rPr>
                        <a:t>Become familiar with the Numicon pieces, experiment with them and see how the pieces fit together.</a:t>
                      </a:r>
                      <a:endParaRPr lang="en-GB" sz="600">
                        <a:effectLst/>
                      </a:endParaRPr>
                    </a:p>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Daily Basis: </a:t>
                      </a:r>
                      <a:endParaRPr lang="en-GB" sz="600">
                        <a:effectLst/>
                      </a:endParaRPr>
                    </a:p>
                    <a:p>
                      <a:pPr algn="l">
                        <a:spcAft>
                          <a:spcPts val="0"/>
                        </a:spcAft>
                      </a:pPr>
                      <a:r>
                        <a:rPr lang="en-GB" sz="400">
                          <a:effectLst/>
                        </a:rPr>
                        <a:t>P1 Counting 1 – 10</a:t>
                      </a:r>
                      <a:endParaRPr lang="en-GB" sz="600">
                        <a:effectLst/>
                      </a:endParaRPr>
                    </a:p>
                    <a:p>
                      <a:pPr algn="l">
                        <a:spcAft>
                          <a:spcPts val="0"/>
                        </a:spcAft>
                      </a:pPr>
                      <a:r>
                        <a:rPr lang="en-GB" sz="400">
                          <a:effectLst/>
                        </a:rPr>
                        <a:t>Counting 10 - 1</a:t>
                      </a:r>
                      <a:endParaRPr lang="en-GB" sz="600">
                        <a:effectLst/>
                      </a:endParaRPr>
                    </a:p>
                    <a:p>
                      <a:pPr algn="l">
                        <a:spcAft>
                          <a:spcPts val="0"/>
                        </a:spcAft>
                      </a:pPr>
                      <a:r>
                        <a:rPr lang="en-GB" sz="400">
                          <a:effectLst/>
                        </a:rPr>
                        <a:t>Doubles to 10</a:t>
                      </a:r>
                      <a:endParaRPr lang="en-GB" sz="600">
                        <a:effectLst/>
                      </a:endParaRPr>
                    </a:p>
                    <a:p>
                      <a:pPr algn="l">
                        <a:spcAft>
                          <a:spcPts val="0"/>
                        </a:spcAft>
                      </a:pPr>
                      <a:r>
                        <a:rPr lang="en-GB" sz="400">
                          <a:effectLst/>
                        </a:rPr>
                        <a:t>1 after</a:t>
                      </a:r>
                      <a:endParaRPr lang="en-GB" sz="600">
                        <a:effectLst/>
                      </a:endParaRPr>
                    </a:p>
                    <a:p>
                      <a:pPr algn="l">
                        <a:spcAft>
                          <a:spcPts val="0"/>
                        </a:spcAft>
                      </a:pPr>
                      <a:r>
                        <a:rPr lang="en-GB" sz="400">
                          <a:effectLst/>
                        </a:rPr>
                        <a:t>1 before </a:t>
                      </a:r>
                      <a:endParaRPr lang="en-GB" sz="600">
                        <a:effectLst/>
                      </a:endParaRPr>
                    </a:p>
                    <a:p>
                      <a:pPr algn="l">
                        <a:spcAft>
                          <a:spcPts val="0"/>
                        </a:spcAft>
                      </a:pPr>
                      <a:r>
                        <a:rPr lang="en-GB" sz="400">
                          <a:effectLst/>
                        </a:rPr>
                        <a:t>Placement of numbers in a number line.</a:t>
                      </a:r>
                      <a:endParaRPr lang="en-GB" sz="600">
                        <a:effectLst/>
                      </a:endParaRPr>
                    </a:p>
                    <a:p>
                      <a:pPr algn="l">
                        <a:spcAft>
                          <a:spcPts val="0"/>
                        </a:spcAft>
                      </a:pPr>
                      <a:r>
                        <a:rPr lang="en-GB" sz="400">
                          <a:effectLst/>
                        </a:rPr>
                        <a:t>Counting in 2s, 5s and 10s.</a:t>
                      </a:r>
                      <a:endParaRPr lang="en-GB" sz="600">
                        <a:effectLst/>
                      </a:endParaRPr>
                    </a:p>
                    <a:p>
                      <a:pPr algn="l">
                        <a:spcAft>
                          <a:spcPts val="0"/>
                        </a:spcAft>
                      </a:pPr>
                      <a:r>
                        <a:rPr lang="en-GB" sz="400">
                          <a:effectLst/>
                        </a:rPr>
                        <a:t>Doubling and halving numbers to 10.</a:t>
                      </a:r>
                      <a:endParaRPr lang="en-GB" sz="600">
                        <a:effectLst/>
                      </a:endParaRPr>
                    </a:p>
                    <a:p>
                      <a:pPr algn="l">
                        <a:spcAft>
                          <a:spcPts val="0"/>
                        </a:spcAft>
                      </a:pPr>
                      <a:r>
                        <a:rPr lang="en-GB" sz="400">
                          <a:effectLst/>
                        </a:rPr>
                        <a:t>Number bonds to 10 rhyme. </a:t>
                      </a:r>
                      <a:endParaRPr lang="en-GB" sz="600">
                        <a:effectLst/>
                      </a:endParaRPr>
                    </a:p>
                    <a:p>
                      <a:pPr algn="l">
                        <a:spcAft>
                          <a:spcPts val="0"/>
                        </a:spcAft>
                      </a:pPr>
                      <a:r>
                        <a:rPr lang="en-GB" sz="400">
                          <a:effectLst/>
                        </a:rPr>
                        <a:t> </a:t>
                      </a:r>
                      <a:endParaRPr lang="en-GB" sz="600">
                        <a:effectLst/>
                      </a:endParaRPr>
                    </a:p>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Introduce and investigate informally through structured play.</a:t>
                      </a:r>
                      <a:endParaRPr lang="en-GB" sz="600">
                        <a:effectLst/>
                      </a:endParaRPr>
                    </a:p>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Sorting Activities-for one criteria</a:t>
                      </a:r>
                      <a:endParaRPr lang="en-GB" sz="600">
                        <a:effectLst/>
                      </a:endParaRPr>
                    </a:p>
                    <a:p>
                      <a:pPr algn="l">
                        <a:spcAft>
                          <a:spcPts val="0"/>
                        </a:spcAft>
                      </a:pPr>
                      <a:r>
                        <a:rPr lang="en-GB" sz="400">
                          <a:effectLst/>
                        </a:rPr>
                        <a:t>Colour/shape/size</a:t>
                      </a:r>
                      <a:endParaRPr lang="en-GB" sz="600">
                        <a:effectLst/>
                      </a:endParaRPr>
                    </a:p>
                    <a:p>
                      <a:pPr algn="l">
                        <a:spcAft>
                          <a:spcPts val="0"/>
                        </a:spcAft>
                      </a:pPr>
                      <a:r>
                        <a:rPr lang="en-GB" sz="400">
                          <a:effectLst/>
                        </a:rPr>
                        <a:t>Bar Chart – favourite colour</a:t>
                      </a:r>
                      <a:endParaRPr lang="en-GB" sz="600">
                        <a:effectLst/>
                      </a:endParaRPr>
                    </a:p>
                    <a:p>
                      <a:pPr algn="l">
                        <a:spcAft>
                          <a:spcPts val="0"/>
                        </a:spcAft>
                      </a:pPr>
                      <a:r>
                        <a:rPr lang="en-GB" sz="400">
                          <a:effectLst/>
                        </a:rPr>
                        <a:t>Eye colour</a:t>
                      </a:r>
                      <a:endParaRPr lang="en-GB" sz="600">
                        <a:effectLst/>
                      </a:endParaRPr>
                    </a:p>
                    <a:p>
                      <a:pPr algn="l">
                        <a:spcAft>
                          <a:spcPts val="0"/>
                        </a:spcAft>
                      </a:pPr>
                      <a:r>
                        <a:rPr lang="en-GB" sz="400">
                          <a:effectLst/>
                        </a:rPr>
                        <a:t>Hair colour</a:t>
                      </a:r>
                      <a:endParaRPr lang="en-GB" sz="600">
                        <a:effectLst/>
                      </a:endParaRPr>
                    </a:p>
                    <a:p>
                      <a:pPr algn="l">
                        <a:spcAft>
                          <a:spcPts val="0"/>
                        </a:spcAft>
                      </a:pPr>
                      <a:r>
                        <a:rPr lang="en-GB" sz="400">
                          <a:effectLst/>
                        </a:rPr>
                        <a:t>Gender</a:t>
                      </a:r>
                      <a:endParaRPr lang="en-GB" sz="600">
                        <a:effectLst/>
                      </a:endParaRPr>
                    </a:p>
                    <a:p>
                      <a:pPr algn="l">
                        <a:spcAft>
                          <a:spcPts val="0"/>
                        </a:spcAft>
                      </a:pPr>
                      <a:r>
                        <a:rPr lang="en-GB" sz="400">
                          <a:effectLst/>
                        </a:rPr>
                        <a:t>Look at Venn and Carroll diagrams and sorting according to different criteria.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Introduce and investigate informally through structured play.</a:t>
                      </a:r>
                      <a:endParaRPr lang="en-GB" sz="600">
                        <a:effectLst/>
                      </a:endParaRPr>
                    </a:p>
                    <a:p>
                      <a:pPr algn="l">
                        <a:spcAft>
                          <a:spcPts val="0"/>
                        </a:spcAft>
                      </a:pPr>
                      <a:r>
                        <a:rPr lang="en-GB" sz="400">
                          <a:effectLst/>
                        </a:rPr>
                        <a:t>Sand and Water activities with jugs, cups, buckets etc through Structured play</a:t>
                      </a:r>
                      <a:endParaRPr lang="en-GB" sz="600">
                        <a:effectLst/>
                      </a:endParaRPr>
                    </a:p>
                    <a:p>
                      <a:pPr algn="l">
                        <a:spcAft>
                          <a:spcPts val="0"/>
                        </a:spcAft>
                      </a:pPr>
                      <a:r>
                        <a:rPr lang="en-GB" sz="400">
                          <a:effectLst/>
                        </a:rPr>
                        <a:t>Area:</a:t>
                      </a:r>
                      <a:endParaRPr lang="en-GB" sz="600">
                        <a:effectLst/>
                      </a:endParaRPr>
                    </a:p>
                    <a:p>
                      <a:pPr algn="l">
                        <a:spcAft>
                          <a:spcPts val="0"/>
                        </a:spcAft>
                      </a:pPr>
                      <a:r>
                        <a:rPr lang="en-GB" sz="400">
                          <a:effectLst/>
                        </a:rPr>
                        <a:t>Begin to understand the concept of area as the idea of covering a surface eg the table cloth covers the table</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Introduce and investigate informally through structured play.</a:t>
                      </a:r>
                      <a:endParaRPr lang="en-GB" sz="600">
                        <a:effectLst/>
                      </a:endParaRPr>
                    </a:p>
                    <a:p>
                      <a:pPr algn="l">
                        <a:spcAft>
                          <a:spcPts val="0"/>
                        </a:spcAft>
                      </a:pPr>
                      <a:r>
                        <a:rPr lang="en-GB" sz="400">
                          <a:effectLst/>
                        </a:rPr>
                        <a:t>Settling in period.</a:t>
                      </a:r>
                      <a:endParaRPr lang="en-GB" sz="600">
                        <a:effectLst/>
                      </a:endParaRPr>
                    </a:p>
                    <a:p>
                      <a:pPr algn="l">
                        <a:spcAft>
                          <a:spcPts val="0"/>
                        </a:spcAft>
                      </a:pPr>
                      <a:r>
                        <a:rPr lang="en-GB" sz="400">
                          <a:effectLst/>
                        </a:rPr>
                        <a:t>General sorting, matching and classifying activities.</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Making towers</a:t>
                      </a:r>
                      <a:endParaRPr lang="en-GB" sz="600">
                        <a:effectLst/>
                      </a:endParaRPr>
                    </a:p>
                    <a:p>
                      <a:pPr algn="l">
                        <a:spcAft>
                          <a:spcPts val="0"/>
                        </a:spcAft>
                      </a:pPr>
                      <a:r>
                        <a:rPr lang="en-GB" sz="400">
                          <a:effectLst/>
                        </a:rPr>
                        <a:t>Foundation stage,</a:t>
                      </a:r>
                      <a:endParaRPr lang="en-GB" sz="600">
                        <a:effectLst/>
                      </a:endParaRPr>
                    </a:p>
                    <a:p>
                      <a:pPr algn="l">
                        <a:spcAft>
                          <a:spcPts val="0"/>
                        </a:spcAft>
                      </a:pPr>
                      <a:r>
                        <a:rPr lang="en-GB" sz="400">
                          <a:effectLst/>
                        </a:rPr>
                        <a:t>Finding all possibilities</a:t>
                      </a:r>
                      <a:endParaRPr lang="en-GB" sz="600">
                        <a:effectLst/>
                        <a:latin typeface="Times New Roman" panose="02020603050405020304" pitchFamily="18" charset="0"/>
                        <a:ea typeface="Times New Roman" panose="02020603050405020304" pitchFamily="18" charset="0"/>
                      </a:endParaRPr>
                    </a:p>
                  </a:txBody>
                  <a:tcPr marL="35058" marR="35058" marT="0" marB="0"/>
                </a:tc>
                <a:extLst>
                  <a:ext uri="{0D108BD9-81ED-4DB2-BD59-A6C34878D82A}">
                    <a16:rowId xmlns:a16="http://schemas.microsoft.com/office/drawing/2014/main" val="3515114365"/>
                  </a:ext>
                </a:extLst>
              </a:tr>
              <a:tr h="997194">
                <a:tc>
                  <a:txBody>
                    <a:bodyPr/>
                    <a:lstStyle/>
                    <a:p>
                      <a:pPr algn="ctr">
                        <a:spcAft>
                          <a:spcPts val="0"/>
                        </a:spcAft>
                      </a:pPr>
                      <a:r>
                        <a:rPr lang="en-GB" sz="400">
                          <a:effectLst/>
                        </a:rPr>
                        <a:t>October</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Number: 2, 3, 4, 5   </a:t>
                      </a:r>
                      <a:endParaRPr lang="en-GB" sz="600">
                        <a:effectLst/>
                      </a:endParaRPr>
                    </a:p>
                    <a:p>
                      <a:pPr algn="l">
                        <a:spcAft>
                          <a:spcPts val="0"/>
                        </a:spcAft>
                      </a:pPr>
                      <a:r>
                        <a:rPr lang="en-GB" sz="400">
                          <a:effectLst/>
                        </a:rPr>
                        <a:t>Sorting/matching activities</a:t>
                      </a:r>
                      <a:endParaRPr lang="en-GB" sz="600">
                        <a:effectLst/>
                      </a:endParaRPr>
                    </a:p>
                    <a:p>
                      <a:pPr algn="l">
                        <a:spcAft>
                          <a:spcPts val="0"/>
                        </a:spcAft>
                      </a:pPr>
                      <a:r>
                        <a:rPr lang="en-GB" sz="400">
                          <a:effectLst/>
                        </a:rPr>
                        <a:t>Conservation of number</a:t>
                      </a:r>
                      <a:endParaRPr lang="en-GB" sz="600">
                        <a:effectLst/>
                      </a:endParaRPr>
                    </a:p>
                    <a:p>
                      <a:pPr algn="l">
                        <a:spcAft>
                          <a:spcPts val="0"/>
                        </a:spcAft>
                      </a:pPr>
                      <a:r>
                        <a:rPr lang="en-GB" sz="400">
                          <a:effectLst/>
                        </a:rPr>
                        <a:t>Recognising Numerals </a:t>
                      </a:r>
                      <a:endParaRPr lang="en-GB" sz="600">
                        <a:effectLst/>
                      </a:endParaRPr>
                    </a:p>
                    <a:p>
                      <a:pPr algn="l">
                        <a:spcAft>
                          <a:spcPts val="0"/>
                        </a:spcAft>
                      </a:pPr>
                      <a:r>
                        <a:rPr lang="en-GB" sz="400">
                          <a:effectLst/>
                        </a:rPr>
                        <a:t>Make sets of numbers up to 3</a:t>
                      </a:r>
                      <a:endParaRPr lang="en-GB" sz="600">
                        <a:effectLst/>
                      </a:endParaRPr>
                    </a:p>
                    <a:p>
                      <a:pPr algn="l">
                        <a:spcAft>
                          <a:spcPts val="0"/>
                        </a:spcAft>
                      </a:pPr>
                      <a:r>
                        <a:rPr lang="en-GB" sz="400">
                          <a:effectLst/>
                        </a:rPr>
                        <a:t>Have a feel for a set of objects up to 3</a:t>
                      </a:r>
                      <a:endParaRPr lang="en-GB" sz="600">
                        <a:effectLst/>
                      </a:endParaRPr>
                    </a:p>
                    <a:p>
                      <a:pPr algn="l">
                        <a:spcAft>
                          <a:spcPts val="0"/>
                        </a:spcAft>
                      </a:pPr>
                      <a:r>
                        <a:rPr lang="en-GB" sz="400">
                          <a:effectLst/>
                        </a:rPr>
                        <a:t>SMPG Maths Book 2</a:t>
                      </a:r>
                      <a:endParaRPr lang="en-GB" sz="600">
                        <a:effectLst/>
                      </a:endParaRPr>
                    </a:p>
                    <a:p>
                      <a:pPr algn="l">
                        <a:spcAft>
                          <a:spcPts val="0"/>
                        </a:spcAft>
                      </a:pPr>
                      <a:r>
                        <a:rPr lang="en-GB" sz="400">
                          <a:effectLst/>
                        </a:rPr>
                        <a:t>NHM R </a:t>
                      </a:r>
                      <a:endParaRPr lang="en-GB" sz="600">
                        <a:effectLst/>
                      </a:endParaRPr>
                    </a:p>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Daily Basis: </a:t>
                      </a:r>
                      <a:endParaRPr lang="en-GB" sz="600">
                        <a:effectLst/>
                      </a:endParaRPr>
                    </a:p>
                    <a:p>
                      <a:pPr algn="l">
                        <a:spcAft>
                          <a:spcPts val="0"/>
                        </a:spcAft>
                      </a:pPr>
                      <a:r>
                        <a:rPr lang="en-GB" sz="400">
                          <a:effectLst/>
                        </a:rPr>
                        <a:t>Counting 1 – 10</a:t>
                      </a:r>
                      <a:endParaRPr lang="en-GB" sz="600">
                        <a:effectLst/>
                      </a:endParaRPr>
                    </a:p>
                    <a:p>
                      <a:pPr algn="l">
                        <a:spcAft>
                          <a:spcPts val="0"/>
                        </a:spcAft>
                      </a:pPr>
                      <a:r>
                        <a:rPr lang="en-GB" sz="400">
                          <a:effectLst/>
                        </a:rPr>
                        <a:t>Counting 10 - 1</a:t>
                      </a:r>
                      <a:endParaRPr lang="en-GB" sz="600">
                        <a:effectLst/>
                      </a:endParaRPr>
                    </a:p>
                    <a:p>
                      <a:pPr algn="l">
                        <a:spcAft>
                          <a:spcPts val="0"/>
                        </a:spcAft>
                      </a:pPr>
                      <a:r>
                        <a:rPr lang="en-GB" sz="400">
                          <a:effectLst/>
                        </a:rPr>
                        <a:t>Doubles to 10</a:t>
                      </a:r>
                      <a:endParaRPr lang="en-GB" sz="600">
                        <a:effectLst/>
                      </a:endParaRPr>
                    </a:p>
                    <a:p>
                      <a:pPr algn="l">
                        <a:spcAft>
                          <a:spcPts val="0"/>
                        </a:spcAft>
                      </a:pPr>
                      <a:r>
                        <a:rPr lang="en-GB" sz="400">
                          <a:effectLst/>
                        </a:rPr>
                        <a:t>1 after</a:t>
                      </a:r>
                      <a:endParaRPr lang="en-GB" sz="600">
                        <a:effectLst/>
                      </a:endParaRPr>
                    </a:p>
                    <a:p>
                      <a:pPr algn="l">
                        <a:spcAft>
                          <a:spcPts val="0"/>
                        </a:spcAft>
                      </a:pPr>
                      <a:r>
                        <a:rPr lang="en-GB" sz="400">
                          <a:effectLst/>
                        </a:rPr>
                        <a:t>1 before </a:t>
                      </a:r>
                      <a:endParaRPr lang="en-GB" sz="600">
                        <a:effectLst/>
                      </a:endParaRPr>
                    </a:p>
                    <a:p>
                      <a:pPr algn="l">
                        <a:spcAft>
                          <a:spcPts val="0"/>
                        </a:spcAft>
                      </a:pPr>
                      <a:r>
                        <a:rPr lang="en-GB" sz="400">
                          <a:effectLst/>
                        </a:rPr>
                        <a:t>Placement of numbers in a number line.</a:t>
                      </a:r>
                      <a:endParaRPr lang="en-GB" sz="600">
                        <a:effectLst/>
                      </a:endParaRPr>
                    </a:p>
                    <a:p>
                      <a:pPr algn="l">
                        <a:spcAft>
                          <a:spcPts val="0"/>
                        </a:spcAft>
                      </a:pPr>
                      <a:r>
                        <a:rPr lang="en-GB" sz="400">
                          <a:effectLst/>
                        </a:rPr>
                        <a:t>Counting in 2s, 5s and 10s.</a:t>
                      </a:r>
                      <a:endParaRPr lang="en-GB" sz="600">
                        <a:effectLst/>
                      </a:endParaRPr>
                    </a:p>
                    <a:p>
                      <a:pPr algn="l">
                        <a:spcAft>
                          <a:spcPts val="0"/>
                        </a:spcAft>
                      </a:pPr>
                      <a:r>
                        <a:rPr lang="en-GB" sz="400">
                          <a:effectLst/>
                        </a:rPr>
                        <a:t>Doubling and halving numbers to 10.</a:t>
                      </a:r>
                      <a:endParaRPr lang="en-GB" sz="600">
                        <a:effectLst/>
                      </a:endParaRPr>
                    </a:p>
                    <a:p>
                      <a:pPr algn="l">
                        <a:spcAft>
                          <a:spcPts val="0"/>
                        </a:spcAft>
                      </a:pPr>
                      <a:r>
                        <a:rPr lang="en-GB" sz="400">
                          <a:effectLst/>
                        </a:rPr>
                        <a:t>Number bonds to 10 rhyme. </a:t>
                      </a:r>
                      <a:endParaRPr lang="en-GB" sz="600">
                        <a:effectLst/>
                      </a:endParaRPr>
                    </a:p>
                    <a:p>
                      <a:pPr algn="l">
                        <a:spcAft>
                          <a:spcPts val="0"/>
                        </a:spcAft>
                      </a:pPr>
                      <a:r>
                        <a:rPr lang="en-GB" sz="400">
                          <a:effectLst/>
                        </a:rPr>
                        <a:t> </a:t>
                      </a:r>
                      <a:endParaRPr lang="en-GB" sz="600">
                        <a:effectLst/>
                      </a:endParaRPr>
                    </a:p>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To investigate informally through structured play.</a:t>
                      </a:r>
                      <a:endParaRPr lang="en-GB" sz="600">
                        <a:effectLst/>
                      </a:endParaRPr>
                    </a:p>
                    <a:p>
                      <a:pPr algn="l">
                        <a:spcAft>
                          <a:spcPts val="0"/>
                        </a:spcAft>
                      </a:pPr>
                      <a:r>
                        <a:rPr lang="en-GB" sz="400">
                          <a:effectLst/>
                        </a:rPr>
                        <a:t> </a:t>
                      </a:r>
                      <a:endParaRPr lang="en-GB" sz="600">
                        <a:effectLst/>
                      </a:endParaRPr>
                    </a:p>
                    <a:p>
                      <a:pPr algn="l">
                        <a:spcAft>
                          <a:spcPts val="0"/>
                        </a:spcAft>
                      </a:pPr>
                      <a:r>
                        <a:rPr lang="en-GB" sz="400">
                          <a:effectLst/>
                        </a:rPr>
                        <a:t>Follow instructions for movement along a line:</a:t>
                      </a:r>
                      <a:endParaRPr lang="en-GB" sz="600">
                        <a:effectLst/>
                      </a:endParaRPr>
                    </a:p>
                    <a:p>
                      <a:pPr algn="l">
                        <a:spcAft>
                          <a:spcPts val="0"/>
                        </a:spcAft>
                      </a:pPr>
                      <a:r>
                        <a:rPr lang="en-GB" sz="400">
                          <a:effectLst/>
                        </a:rPr>
                        <a:t>Forwards, backwards, sideways ( Link with outdoor play and PE)</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Carroll/Venn Diagrams</a:t>
                      </a:r>
                      <a:endParaRPr lang="en-GB" sz="600">
                        <a:effectLst/>
                      </a:endParaRPr>
                    </a:p>
                    <a:p>
                      <a:pPr algn="l">
                        <a:spcAft>
                          <a:spcPts val="0"/>
                        </a:spcAft>
                      </a:pPr>
                      <a:r>
                        <a:rPr lang="en-GB" sz="400">
                          <a:effectLst/>
                        </a:rPr>
                        <a:t>Negation</a:t>
                      </a:r>
                      <a:endParaRPr lang="en-GB" sz="600">
                        <a:effectLst/>
                      </a:endParaRPr>
                    </a:p>
                    <a:p>
                      <a:pPr algn="l">
                        <a:spcAft>
                          <a:spcPts val="0"/>
                        </a:spcAft>
                      </a:pPr>
                      <a:r>
                        <a:rPr lang="en-GB" sz="400">
                          <a:effectLst/>
                        </a:rPr>
                        <a:t>Opportunities  to consolidate learning through Structured play activities.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Capacity/Volume Link to Water tray during structured play.</a:t>
                      </a:r>
                      <a:endParaRPr lang="en-GB" sz="600">
                        <a:effectLst/>
                      </a:endParaRPr>
                    </a:p>
                    <a:p>
                      <a:pPr algn="l">
                        <a:spcAft>
                          <a:spcPts val="0"/>
                        </a:spcAft>
                      </a:pPr>
                      <a:r>
                        <a:rPr lang="en-GB" sz="400">
                          <a:effectLst/>
                        </a:rPr>
                        <a:t>Language: </a:t>
                      </a:r>
                      <a:endParaRPr lang="en-GB" sz="600">
                        <a:effectLst/>
                      </a:endParaRPr>
                    </a:p>
                    <a:p>
                      <a:pPr algn="l">
                        <a:spcAft>
                          <a:spcPts val="0"/>
                        </a:spcAft>
                      </a:pPr>
                      <a:r>
                        <a:rPr lang="en-GB" sz="400">
                          <a:effectLst/>
                        </a:rPr>
                        <a:t>Pour/Fill</a:t>
                      </a:r>
                      <a:endParaRPr lang="en-GB" sz="600">
                        <a:effectLst/>
                      </a:endParaRPr>
                    </a:p>
                    <a:p>
                      <a:pPr algn="l">
                        <a:spcAft>
                          <a:spcPts val="0"/>
                        </a:spcAft>
                      </a:pPr>
                      <a:r>
                        <a:rPr lang="en-GB" sz="400">
                          <a:effectLst/>
                        </a:rPr>
                        <a:t>Holds More/Less</a:t>
                      </a:r>
                      <a:endParaRPr lang="en-GB" sz="600">
                        <a:effectLst/>
                      </a:endParaRPr>
                    </a:p>
                    <a:p>
                      <a:pPr algn="l">
                        <a:spcAft>
                          <a:spcPts val="0"/>
                        </a:spcAft>
                      </a:pPr>
                      <a:r>
                        <a:rPr lang="en-GB" sz="400">
                          <a:effectLst/>
                        </a:rPr>
                        <a:t>Full/Empty</a:t>
                      </a:r>
                      <a:endParaRPr lang="en-GB" sz="600">
                        <a:effectLst/>
                      </a:endParaRPr>
                    </a:p>
                    <a:p>
                      <a:pPr algn="l">
                        <a:spcAft>
                          <a:spcPts val="0"/>
                        </a:spcAft>
                      </a:pPr>
                      <a:r>
                        <a:rPr lang="en-GB" sz="400">
                          <a:effectLst/>
                        </a:rPr>
                        <a:t>Using 1L </a:t>
                      </a:r>
                      <a:endParaRPr lang="en-GB" sz="600">
                        <a:effectLst/>
                      </a:endParaRPr>
                    </a:p>
                    <a:p>
                      <a:pPr algn="l">
                        <a:spcAft>
                          <a:spcPts val="0"/>
                        </a:spcAft>
                      </a:pPr>
                      <a:r>
                        <a:rPr lang="en-GB" sz="400">
                          <a:effectLst/>
                        </a:rPr>
                        <a:t>Comparisons of Containers</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Solve problems based on stories.  </a:t>
                      </a:r>
                      <a:endParaRPr lang="en-GB" sz="600">
                        <a:effectLst/>
                      </a:endParaRPr>
                    </a:p>
                    <a:p>
                      <a:pPr algn="l">
                        <a:spcAft>
                          <a:spcPts val="0"/>
                        </a:spcAft>
                      </a:pPr>
                      <a:r>
                        <a:rPr lang="en-GB" sz="400">
                          <a:effectLst/>
                        </a:rPr>
                        <a:t>Understand and use mathematical language.</a:t>
                      </a:r>
                      <a:endParaRPr lang="en-GB" sz="600">
                        <a:effectLst/>
                      </a:endParaRPr>
                    </a:p>
                    <a:p>
                      <a:pPr algn="l">
                        <a:spcAft>
                          <a:spcPts val="0"/>
                        </a:spcAft>
                      </a:pPr>
                      <a:r>
                        <a:rPr lang="en-GB" sz="400">
                          <a:effectLst/>
                        </a:rPr>
                        <a:t>Talk about how a task could be approached.</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Teddy Town </a:t>
                      </a:r>
                      <a:endParaRPr lang="en-GB" sz="600">
                        <a:effectLst/>
                      </a:endParaRPr>
                    </a:p>
                    <a:p>
                      <a:pPr algn="l">
                        <a:spcAft>
                          <a:spcPts val="0"/>
                        </a:spcAft>
                      </a:pPr>
                      <a:r>
                        <a:rPr lang="en-GB" sz="400">
                          <a:effectLst/>
                        </a:rPr>
                        <a:t>Foundation stage, Finding all possibilities.</a:t>
                      </a:r>
                      <a:endParaRPr lang="en-GB" sz="600">
                        <a:effectLst/>
                      </a:endParaRPr>
                    </a:p>
                    <a:p>
                      <a:pPr algn="l">
                        <a:spcAft>
                          <a:spcPts val="0"/>
                        </a:spcAft>
                      </a:pPr>
                      <a:r>
                        <a:rPr lang="en-GB" sz="400">
                          <a:effectLst/>
                        </a:rPr>
                        <a:t> </a:t>
                      </a:r>
                      <a:endParaRPr lang="en-GB" sz="600">
                        <a:effectLst/>
                      </a:endParaRPr>
                    </a:p>
                    <a:p>
                      <a:pPr algn="l">
                        <a:spcAft>
                          <a:spcPts val="0"/>
                        </a:spcAft>
                      </a:pPr>
                      <a:r>
                        <a:rPr lang="en-GB" sz="400">
                          <a:effectLst/>
                        </a:rPr>
                        <a:t> </a:t>
                      </a:r>
                      <a:endParaRPr lang="en-GB" sz="600">
                        <a:effectLst/>
                      </a:endParaRPr>
                    </a:p>
                    <a:p>
                      <a:pPr algn="l">
                        <a:spcAft>
                          <a:spcPts val="0"/>
                        </a:spcAft>
                      </a:pPr>
                      <a:r>
                        <a:rPr lang="en-GB" sz="400">
                          <a:effectLst/>
                        </a:rPr>
                        <a:t>Arranging Compare Bears</a:t>
                      </a:r>
                      <a:endParaRPr lang="en-GB" sz="600">
                        <a:effectLst/>
                      </a:endParaRPr>
                    </a:p>
                    <a:p>
                      <a:pPr algn="l">
                        <a:spcAft>
                          <a:spcPts val="0"/>
                        </a:spcAft>
                      </a:pPr>
                      <a:r>
                        <a:rPr lang="en-GB" sz="400">
                          <a:effectLst/>
                        </a:rPr>
                        <a:t>Foundation stage, Finding all possibilities.</a:t>
                      </a:r>
                      <a:endParaRPr lang="en-GB" sz="600">
                        <a:effectLst/>
                      </a:endParaRPr>
                    </a:p>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extLst>
                  <a:ext uri="{0D108BD9-81ED-4DB2-BD59-A6C34878D82A}">
                    <a16:rowId xmlns:a16="http://schemas.microsoft.com/office/drawing/2014/main" val="786958032"/>
                  </a:ext>
                </a:extLst>
              </a:tr>
              <a:tr h="934869">
                <a:tc>
                  <a:txBody>
                    <a:bodyPr/>
                    <a:lstStyle/>
                    <a:p>
                      <a:pPr algn="ctr">
                        <a:spcAft>
                          <a:spcPts val="0"/>
                        </a:spcAft>
                      </a:pPr>
                      <a:r>
                        <a:rPr lang="en-GB" sz="400">
                          <a:effectLst/>
                        </a:rPr>
                        <a:t>Nov</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endParaRPr>
                    </a:p>
                    <a:p>
                      <a:pPr algn="ctr">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Number: 6, 7, 8, 9 </a:t>
                      </a:r>
                      <a:endParaRPr lang="en-GB" sz="600">
                        <a:effectLst/>
                      </a:endParaRPr>
                    </a:p>
                    <a:p>
                      <a:pPr algn="l">
                        <a:spcAft>
                          <a:spcPts val="0"/>
                        </a:spcAft>
                      </a:pPr>
                      <a:r>
                        <a:rPr lang="en-GB" sz="400">
                          <a:effectLst/>
                        </a:rPr>
                        <a:t>Sorting/matching activities</a:t>
                      </a:r>
                      <a:endParaRPr lang="en-GB" sz="600">
                        <a:effectLst/>
                      </a:endParaRPr>
                    </a:p>
                    <a:p>
                      <a:pPr algn="l">
                        <a:spcAft>
                          <a:spcPts val="0"/>
                        </a:spcAft>
                      </a:pPr>
                      <a:r>
                        <a:rPr lang="en-GB" sz="400">
                          <a:effectLst/>
                        </a:rPr>
                        <a:t>Conservation of number</a:t>
                      </a:r>
                      <a:endParaRPr lang="en-GB" sz="600">
                        <a:effectLst/>
                      </a:endParaRPr>
                    </a:p>
                    <a:p>
                      <a:pPr algn="l">
                        <a:spcAft>
                          <a:spcPts val="0"/>
                        </a:spcAft>
                      </a:pPr>
                      <a:r>
                        <a:rPr lang="en-GB" sz="400">
                          <a:effectLst/>
                        </a:rPr>
                        <a:t>Recognising Numerals </a:t>
                      </a:r>
                      <a:endParaRPr lang="en-GB" sz="600">
                        <a:effectLst/>
                      </a:endParaRPr>
                    </a:p>
                    <a:p>
                      <a:pPr algn="l">
                        <a:spcAft>
                          <a:spcPts val="0"/>
                        </a:spcAft>
                      </a:pPr>
                      <a:r>
                        <a:rPr lang="en-GB" sz="400">
                          <a:effectLst/>
                        </a:rPr>
                        <a:t>Make sets of numbers up to 7</a:t>
                      </a:r>
                      <a:endParaRPr lang="en-GB" sz="600">
                        <a:effectLst/>
                      </a:endParaRPr>
                    </a:p>
                    <a:p>
                      <a:pPr algn="l">
                        <a:spcAft>
                          <a:spcPts val="0"/>
                        </a:spcAft>
                      </a:pPr>
                      <a:r>
                        <a:rPr lang="en-GB" sz="400">
                          <a:effectLst/>
                        </a:rPr>
                        <a:t>Have a feel for a set of objects up to 7</a:t>
                      </a:r>
                      <a:endParaRPr lang="en-GB" sz="600">
                        <a:effectLst/>
                      </a:endParaRPr>
                    </a:p>
                    <a:p>
                      <a:pPr algn="l">
                        <a:spcAft>
                          <a:spcPts val="0"/>
                        </a:spcAft>
                      </a:pPr>
                      <a:r>
                        <a:rPr lang="en-GB" sz="400">
                          <a:effectLst/>
                        </a:rPr>
                        <a:t>SMPG Maths Book 2/3</a:t>
                      </a:r>
                      <a:endParaRPr lang="en-GB" sz="600">
                        <a:effectLst/>
                      </a:endParaRPr>
                    </a:p>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Daily Basis: </a:t>
                      </a:r>
                      <a:endParaRPr lang="en-GB" sz="600">
                        <a:effectLst/>
                      </a:endParaRPr>
                    </a:p>
                    <a:p>
                      <a:pPr algn="l">
                        <a:spcAft>
                          <a:spcPts val="0"/>
                        </a:spcAft>
                      </a:pPr>
                      <a:r>
                        <a:rPr lang="en-GB" sz="400">
                          <a:effectLst/>
                        </a:rPr>
                        <a:t>Counting 1 – 10</a:t>
                      </a:r>
                      <a:endParaRPr lang="en-GB" sz="600">
                        <a:effectLst/>
                      </a:endParaRPr>
                    </a:p>
                    <a:p>
                      <a:pPr algn="l">
                        <a:spcAft>
                          <a:spcPts val="0"/>
                        </a:spcAft>
                      </a:pPr>
                      <a:r>
                        <a:rPr lang="en-GB" sz="400">
                          <a:effectLst/>
                        </a:rPr>
                        <a:t>Counting 10 - 1</a:t>
                      </a:r>
                      <a:endParaRPr lang="en-GB" sz="600">
                        <a:effectLst/>
                      </a:endParaRPr>
                    </a:p>
                    <a:p>
                      <a:pPr algn="l">
                        <a:spcAft>
                          <a:spcPts val="0"/>
                        </a:spcAft>
                      </a:pPr>
                      <a:r>
                        <a:rPr lang="en-GB" sz="400">
                          <a:effectLst/>
                        </a:rPr>
                        <a:t>Doubles to 10</a:t>
                      </a:r>
                      <a:endParaRPr lang="en-GB" sz="600">
                        <a:effectLst/>
                      </a:endParaRPr>
                    </a:p>
                    <a:p>
                      <a:pPr algn="l">
                        <a:spcAft>
                          <a:spcPts val="0"/>
                        </a:spcAft>
                      </a:pPr>
                      <a:r>
                        <a:rPr lang="en-GB" sz="400">
                          <a:effectLst/>
                        </a:rPr>
                        <a:t>1 after</a:t>
                      </a:r>
                      <a:endParaRPr lang="en-GB" sz="600">
                        <a:effectLst/>
                      </a:endParaRPr>
                    </a:p>
                    <a:p>
                      <a:pPr algn="l">
                        <a:spcAft>
                          <a:spcPts val="0"/>
                        </a:spcAft>
                      </a:pPr>
                      <a:r>
                        <a:rPr lang="en-GB" sz="400">
                          <a:effectLst/>
                        </a:rPr>
                        <a:t>1 before </a:t>
                      </a:r>
                      <a:endParaRPr lang="en-GB" sz="600">
                        <a:effectLst/>
                      </a:endParaRPr>
                    </a:p>
                    <a:p>
                      <a:pPr algn="l">
                        <a:spcAft>
                          <a:spcPts val="0"/>
                        </a:spcAft>
                      </a:pPr>
                      <a:r>
                        <a:rPr lang="en-GB" sz="400">
                          <a:effectLst/>
                        </a:rPr>
                        <a:t>Placement of numbers in a number line. Counting in 2s, 5s and 10s.</a:t>
                      </a:r>
                      <a:endParaRPr lang="en-GB" sz="600">
                        <a:effectLst/>
                      </a:endParaRPr>
                    </a:p>
                    <a:p>
                      <a:pPr algn="l">
                        <a:spcAft>
                          <a:spcPts val="0"/>
                        </a:spcAft>
                      </a:pPr>
                      <a:r>
                        <a:rPr lang="en-GB" sz="400">
                          <a:effectLst/>
                        </a:rPr>
                        <a:t>Doubling and halving numbers to 10.</a:t>
                      </a:r>
                      <a:endParaRPr lang="en-GB" sz="600">
                        <a:effectLst/>
                      </a:endParaRPr>
                    </a:p>
                    <a:p>
                      <a:pPr algn="l">
                        <a:spcAft>
                          <a:spcPts val="0"/>
                        </a:spcAft>
                      </a:pPr>
                      <a:r>
                        <a:rPr lang="en-GB" sz="400">
                          <a:effectLst/>
                        </a:rPr>
                        <a:t>Number bonds to 10 rhyme. </a:t>
                      </a:r>
                      <a:endParaRPr lang="en-GB" sz="600">
                        <a:effectLst/>
                      </a:endParaRPr>
                    </a:p>
                    <a:p>
                      <a:pPr algn="l">
                        <a:spcAft>
                          <a:spcPts val="0"/>
                        </a:spcAft>
                      </a:pPr>
                      <a:r>
                        <a:rPr lang="en-GB" sz="400">
                          <a:effectLst/>
                        </a:rPr>
                        <a:t> </a:t>
                      </a:r>
                      <a:endParaRPr lang="en-GB" sz="600">
                        <a:effectLst/>
                      </a:endParaRPr>
                    </a:p>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 </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Tally Chart – </a:t>
                      </a:r>
                      <a:endParaRPr lang="en-GB" sz="600">
                        <a:effectLst/>
                      </a:endParaRPr>
                    </a:p>
                    <a:p>
                      <a:pPr algn="l">
                        <a:spcAft>
                          <a:spcPts val="0"/>
                        </a:spcAft>
                      </a:pPr>
                      <a:r>
                        <a:rPr lang="en-GB" sz="400">
                          <a:effectLst/>
                        </a:rPr>
                        <a:t>Favourite shapes</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Capacity/Volume  Link to Water tray during structured play.</a:t>
                      </a:r>
                      <a:endParaRPr lang="en-GB" sz="600">
                        <a:effectLst/>
                      </a:endParaRPr>
                    </a:p>
                    <a:p>
                      <a:pPr algn="l">
                        <a:spcAft>
                          <a:spcPts val="0"/>
                        </a:spcAft>
                      </a:pPr>
                      <a:r>
                        <a:rPr lang="en-GB" sz="400">
                          <a:effectLst/>
                        </a:rPr>
                        <a:t>Language: </a:t>
                      </a:r>
                      <a:endParaRPr lang="en-GB" sz="600">
                        <a:effectLst/>
                      </a:endParaRPr>
                    </a:p>
                    <a:p>
                      <a:pPr algn="l">
                        <a:spcAft>
                          <a:spcPts val="0"/>
                        </a:spcAft>
                      </a:pPr>
                      <a:r>
                        <a:rPr lang="en-GB" sz="400">
                          <a:effectLst/>
                        </a:rPr>
                        <a:t>Pour/Fill</a:t>
                      </a:r>
                      <a:endParaRPr lang="en-GB" sz="600">
                        <a:effectLst/>
                      </a:endParaRPr>
                    </a:p>
                    <a:p>
                      <a:pPr algn="l">
                        <a:spcAft>
                          <a:spcPts val="0"/>
                        </a:spcAft>
                      </a:pPr>
                      <a:r>
                        <a:rPr lang="en-GB" sz="400">
                          <a:effectLst/>
                        </a:rPr>
                        <a:t>Holds More/Less</a:t>
                      </a:r>
                      <a:endParaRPr lang="en-GB" sz="600">
                        <a:effectLst/>
                      </a:endParaRPr>
                    </a:p>
                    <a:p>
                      <a:pPr algn="l">
                        <a:spcAft>
                          <a:spcPts val="0"/>
                        </a:spcAft>
                      </a:pPr>
                      <a:r>
                        <a:rPr lang="en-GB" sz="400">
                          <a:effectLst/>
                        </a:rPr>
                        <a:t>Full/Empty</a:t>
                      </a:r>
                      <a:endParaRPr lang="en-GB" sz="600">
                        <a:effectLst/>
                      </a:endParaRPr>
                    </a:p>
                    <a:p>
                      <a:pPr algn="l">
                        <a:spcAft>
                          <a:spcPts val="0"/>
                        </a:spcAft>
                      </a:pPr>
                      <a:r>
                        <a:rPr lang="en-GB" sz="400">
                          <a:effectLst/>
                        </a:rPr>
                        <a:t>Using 1L </a:t>
                      </a:r>
                      <a:endParaRPr lang="en-GB" sz="600">
                        <a:effectLst/>
                      </a:endParaRPr>
                    </a:p>
                    <a:p>
                      <a:pPr algn="l">
                        <a:spcAft>
                          <a:spcPts val="0"/>
                        </a:spcAft>
                      </a:pPr>
                      <a:r>
                        <a:rPr lang="en-GB" sz="400">
                          <a:effectLst/>
                        </a:rPr>
                        <a:t>Comparisons of Containers</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a:effectLst/>
                        </a:rPr>
                        <a:t>Understand and use mathematical language</a:t>
                      </a:r>
                      <a:endParaRPr lang="en-GB" sz="600">
                        <a:effectLst/>
                      </a:endParaRPr>
                    </a:p>
                    <a:p>
                      <a:pPr algn="l">
                        <a:spcAft>
                          <a:spcPts val="0"/>
                        </a:spcAft>
                      </a:pPr>
                      <a:r>
                        <a:rPr lang="en-GB" sz="400">
                          <a:effectLst/>
                        </a:rPr>
                        <a:t>Use mathematical materials in the classroom/role play</a:t>
                      </a:r>
                      <a:endParaRPr lang="en-GB" sz="600">
                        <a:effectLst/>
                        <a:latin typeface="Times New Roman" panose="02020603050405020304" pitchFamily="18" charset="0"/>
                        <a:ea typeface="Times New Roman" panose="02020603050405020304" pitchFamily="18" charset="0"/>
                      </a:endParaRPr>
                    </a:p>
                  </a:txBody>
                  <a:tcPr marL="35058" marR="35058" marT="0" marB="0"/>
                </a:tc>
                <a:tc>
                  <a:txBody>
                    <a:bodyPr/>
                    <a:lstStyle/>
                    <a:p>
                      <a:pPr algn="l">
                        <a:spcAft>
                          <a:spcPts val="0"/>
                        </a:spcAft>
                      </a:pPr>
                      <a:r>
                        <a:rPr lang="en-GB" sz="400" dirty="0" err="1">
                          <a:effectLst/>
                        </a:rPr>
                        <a:t>Smartie</a:t>
                      </a:r>
                      <a:r>
                        <a:rPr lang="en-GB" sz="400" dirty="0">
                          <a:effectLst/>
                        </a:rPr>
                        <a:t> Maths,</a:t>
                      </a:r>
                      <a:endParaRPr lang="en-GB" sz="600" dirty="0">
                        <a:effectLst/>
                      </a:endParaRPr>
                    </a:p>
                    <a:p>
                      <a:pPr algn="l">
                        <a:spcAft>
                          <a:spcPts val="0"/>
                        </a:spcAft>
                      </a:pPr>
                      <a:r>
                        <a:rPr lang="en-GB" sz="400" dirty="0">
                          <a:effectLst/>
                        </a:rPr>
                        <a:t>Foundation Stage</a:t>
                      </a:r>
                      <a:endParaRPr lang="en-GB" sz="600" dirty="0">
                        <a:effectLst/>
                      </a:endParaRPr>
                    </a:p>
                    <a:p>
                      <a:pPr algn="l">
                        <a:spcAft>
                          <a:spcPts val="0"/>
                        </a:spcAft>
                      </a:pPr>
                      <a:r>
                        <a:rPr lang="en-GB" sz="400" dirty="0">
                          <a:effectLst/>
                        </a:rPr>
                        <a:t>Exploring </a:t>
                      </a:r>
                      <a:r>
                        <a:rPr lang="en-GB" sz="400" dirty="0" err="1">
                          <a:effectLst/>
                        </a:rPr>
                        <a:t>partterns</a:t>
                      </a:r>
                      <a:r>
                        <a:rPr lang="en-GB" sz="400" dirty="0">
                          <a:effectLst/>
                        </a:rPr>
                        <a:t>. </a:t>
                      </a:r>
                      <a:endParaRPr lang="en-GB" sz="600" dirty="0">
                        <a:effectLst/>
                      </a:endParaRPr>
                    </a:p>
                    <a:p>
                      <a:pPr algn="l">
                        <a:spcAft>
                          <a:spcPts val="0"/>
                        </a:spcAft>
                      </a:pPr>
                      <a:r>
                        <a:rPr lang="en-GB" sz="400" dirty="0">
                          <a:effectLst/>
                        </a:rPr>
                        <a:t> </a:t>
                      </a:r>
                      <a:endParaRPr lang="en-GB" sz="600" dirty="0">
                        <a:effectLst/>
                      </a:endParaRPr>
                    </a:p>
                    <a:p>
                      <a:pPr algn="l">
                        <a:spcAft>
                          <a:spcPts val="0"/>
                        </a:spcAft>
                      </a:pPr>
                      <a:r>
                        <a:rPr lang="en-GB" sz="400" dirty="0">
                          <a:effectLst/>
                        </a:rPr>
                        <a:t>Goldilocks goes fishing,</a:t>
                      </a:r>
                      <a:endParaRPr lang="en-GB" sz="600" dirty="0">
                        <a:effectLst/>
                      </a:endParaRPr>
                    </a:p>
                    <a:p>
                      <a:pPr algn="l">
                        <a:spcAft>
                          <a:spcPts val="0"/>
                        </a:spcAft>
                      </a:pPr>
                      <a:r>
                        <a:rPr lang="en-GB" sz="400" dirty="0">
                          <a:effectLst/>
                        </a:rPr>
                        <a:t>Exploring Patterns.</a:t>
                      </a:r>
                      <a:endParaRPr lang="en-GB" sz="600" dirty="0">
                        <a:effectLst/>
                      </a:endParaRPr>
                    </a:p>
                    <a:p>
                      <a:pPr algn="l">
                        <a:spcAft>
                          <a:spcPts val="0"/>
                        </a:spcAft>
                      </a:pPr>
                      <a:r>
                        <a:rPr lang="en-GB" sz="400" dirty="0">
                          <a:effectLst/>
                        </a:rPr>
                        <a:t> </a:t>
                      </a:r>
                      <a:endParaRPr lang="en-GB" sz="600" dirty="0">
                        <a:effectLst/>
                        <a:latin typeface="Times New Roman" panose="02020603050405020304" pitchFamily="18" charset="0"/>
                        <a:ea typeface="Times New Roman" panose="02020603050405020304" pitchFamily="18" charset="0"/>
                      </a:endParaRPr>
                    </a:p>
                  </a:txBody>
                  <a:tcPr marL="35058" marR="35058" marT="0" marB="0"/>
                </a:tc>
                <a:extLst>
                  <a:ext uri="{0D108BD9-81ED-4DB2-BD59-A6C34878D82A}">
                    <a16:rowId xmlns:a16="http://schemas.microsoft.com/office/drawing/2014/main" val="2408586236"/>
                  </a:ext>
                </a:extLst>
              </a:tr>
            </a:tbl>
          </a:graphicData>
        </a:graphic>
      </p:graphicFrame>
      <p:sp>
        <p:nvSpPr>
          <p:cNvPr id="3" name="Title 2"/>
          <p:cNvSpPr>
            <a:spLocks noGrp="1"/>
          </p:cNvSpPr>
          <p:nvPr>
            <p:ph type="title"/>
          </p:nvPr>
        </p:nvSpPr>
        <p:spPr>
          <a:xfrm>
            <a:off x="457200" y="908720"/>
            <a:ext cx="8229600" cy="682336"/>
          </a:xfrm>
        </p:spPr>
        <p:txBody>
          <a:bodyPr>
            <a:normAutofit fontScale="90000"/>
          </a:bodyPr>
          <a:lstStyle/>
          <a:p>
            <a:pPr lvl="0" eaLnBrk="0" fontAlgn="base" hangingPunct="0">
              <a:spcAft>
                <a:spcPct val="0"/>
              </a:spcAft>
            </a:pPr>
            <a:r>
              <a:rPr lang="en-US" altLang="en-US" sz="2700" b="1" u="sng" dirty="0" smtClean="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t>St. Francis</a:t>
            </a:r>
            <a:r>
              <a:rPr lang="en-US" altLang="en-US" sz="2700"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altLang="en-US" sz="2700" b="1" u="sng" dirty="0" smtClean="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t> Primary School, </a:t>
            </a:r>
            <a:r>
              <a:rPr lang="en-US" altLang="en-US" sz="2700" b="1" u="sng" dirty="0" err="1" smtClean="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t>Drumaroad</a:t>
            </a:r>
            <a:r>
              <a:rPr lang="en-US" altLang="en-US" sz="1600" dirty="0" smtClean="0">
                <a:solidFill>
                  <a:schemeClr val="bg1"/>
                </a:solidFill>
              </a:rPr>
              <a:t/>
            </a:r>
            <a:br>
              <a:rPr lang="en-US" altLang="en-US" sz="1600" dirty="0" smtClean="0">
                <a:solidFill>
                  <a:schemeClr val="bg1"/>
                </a:solidFill>
              </a:rPr>
            </a:br>
            <a:r>
              <a:rPr lang="en-US" altLang="en-US" sz="2700" b="1" u="sng" dirty="0" smtClean="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t>P1 Numeracy Yearly Overview</a:t>
            </a:r>
            <a:br>
              <a:rPr lang="en-US" altLang="en-US" sz="2700" b="1" u="sng" dirty="0" smtClean="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br>
            <a:r>
              <a:rPr lang="en-US" altLang="en-US" sz="2700" b="1" u="sng" dirty="0" smtClean="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t>Term 1 </a:t>
            </a:r>
            <a:r>
              <a:rPr lang="en-US" altLang="en-US" sz="4000" dirty="0" smtClean="0">
                <a:solidFill>
                  <a:schemeClr val="tx1"/>
                </a:solidFill>
                <a:latin typeface="Arial" panose="020B0604020202020204" pitchFamily="34" charset="0"/>
              </a:rPr>
              <a:t/>
            </a:r>
            <a:br>
              <a:rPr lang="en-US" altLang="en-US" sz="4000" dirty="0" smtClean="0">
                <a:solidFill>
                  <a:schemeClr val="tx1"/>
                </a:solidFill>
                <a:latin typeface="Arial" panose="020B0604020202020204" pitchFamily="34" charset="0"/>
              </a:rPr>
            </a:br>
            <a:endParaRPr lang="en-GB" dirty="0"/>
          </a:p>
        </p:txBody>
      </p:sp>
    </p:spTree>
    <p:extLst>
      <p:ext uri="{BB962C8B-B14F-4D97-AF65-F5344CB8AC3E}">
        <p14:creationId xmlns:p14="http://schemas.microsoft.com/office/powerpoint/2010/main" val="92702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34841" y="2674938"/>
          <a:ext cx="5682256" cy="3451224"/>
        </p:xfrm>
        <a:graphic>
          <a:graphicData uri="http://schemas.openxmlformats.org/drawingml/2006/table">
            <a:tbl>
              <a:tblPr firstRow="1" firstCol="1" lastRow="1" lastCol="1" bandRow="1" bandCol="1">
                <a:tableStyleId>{5C22544A-7EE6-4342-B048-85BDC9FD1C3A}</a:tableStyleId>
              </a:tblPr>
              <a:tblGrid>
                <a:gridCol w="338003">
                  <a:extLst>
                    <a:ext uri="{9D8B030D-6E8A-4147-A177-3AD203B41FA5}">
                      <a16:colId xmlns:a16="http://schemas.microsoft.com/office/drawing/2014/main" val="321066018"/>
                    </a:ext>
                  </a:extLst>
                </a:gridCol>
                <a:gridCol w="999206">
                  <a:extLst>
                    <a:ext uri="{9D8B030D-6E8A-4147-A177-3AD203B41FA5}">
                      <a16:colId xmlns:a16="http://schemas.microsoft.com/office/drawing/2014/main" val="809424397"/>
                    </a:ext>
                  </a:extLst>
                </a:gridCol>
                <a:gridCol w="749316">
                  <a:extLst>
                    <a:ext uri="{9D8B030D-6E8A-4147-A177-3AD203B41FA5}">
                      <a16:colId xmlns:a16="http://schemas.microsoft.com/office/drawing/2014/main" val="3759630877"/>
                    </a:ext>
                  </a:extLst>
                </a:gridCol>
                <a:gridCol w="749316">
                  <a:extLst>
                    <a:ext uri="{9D8B030D-6E8A-4147-A177-3AD203B41FA5}">
                      <a16:colId xmlns:a16="http://schemas.microsoft.com/office/drawing/2014/main" val="440674913"/>
                    </a:ext>
                  </a:extLst>
                </a:gridCol>
                <a:gridCol w="449731">
                  <a:extLst>
                    <a:ext uri="{9D8B030D-6E8A-4147-A177-3AD203B41FA5}">
                      <a16:colId xmlns:a16="http://schemas.microsoft.com/office/drawing/2014/main" val="3859026424"/>
                    </a:ext>
                  </a:extLst>
                </a:gridCol>
                <a:gridCol w="1249095">
                  <a:extLst>
                    <a:ext uri="{9D8B030D-6E8A-4147-A177-3AD203B41FA5}">
                      <a16:colId xmlns:a16="http://schemas.microsoft.com/office/drawing/2014/main" val="1648701548"/>
                    </a:ext>
                  </a:extLst>
                </a:gridCol>
                <a:gridCol w="597409">
                  <a:extLst>
                    <a:ext uri="{9D8B030D-6E8A-4147-A177-3AD203B41FA5}">
                      <a16:colId xmlns:a16="http://schemas.microsoft.com/office/drawing/2014/main" val="1277741286"/>
                    </a:ext>
                  </a:extLst>
                </a:gridCol>
                <a:gridCol w="550180">
                  <a:extLst>
                    <a:ext uri="{9D8B030D-6E8A-4147-A177-3AD203B41FA5}">
                      <a16:colId xmlns:a16="http://schemas.microsoft.com/office/drawing/2014/main" val="2836088861"/>
                    </a:ext>
                  </a:extLst>
                </a:gridCol>
              </a:tblGrid>
              <a:tr h="1082737">
                <a:tc>
                  <a:txBody>
                    <a:bodyPr/>
                    <a:lstStyle/>
                    <a:p>
                      <a:pPr algn="ctr">
                        <a:spcAft>
                          <a:spcPts val="0"/>
                        </a:spcAft>
                      </a:pPr>
                      <a:r>
                        <a:rPr lang="en-GB" sz="400">
                          <a:effectLst/>
                        </a:rPr>
                        <a:t>Dec</a:t>
                      </a:r>
                      <a:endParaRPr lang="en-GB" sz="700">
                        <a:effectLst/>
                      </a:endParaRPr>
                    </a:p>
                    <a:p>
                      <a:pPr algn="ctr">
                        <a:spcAft>
                          <a:spcPts val="0"/>
                        </a:spcAft>
                      </a:pPr>
                      <a:r>
                        <a:rPr lang="en-GB" sz="400">
                          <a:effectLst/>
                        </a:rPr>
                        <a:t> </a:t>
                      </a:r>
                      <a:endParaRPr lang="en-GB" sz="700">
                        <a:effectLst/>
                      </a:endParaRPr>
                    </a:p>
                    <a:p>
                      <a:pPr algn="ctr">
                        <a:spcAft>
                          <a:spcPts val="0"/>
                        </a:spcAft>
                      </a:pPr>
                      <a:r>
                        <a:rPr lang="en-GB" sz="400">
                          <a:effectLst/>
                        </a:rPr>
                        <a:t> </a:t>
                      </a:r>
                      <a:endParaRPr lang="en-GB" sz="700">
                        <a:effectLst/>
                      </a:endParaRPr>
                    </a:p>
                    <a:p>
                      <a:pPr algn="ctr">
                        <a:spcAft>
                          <a:spcPts val="0"/>
                        </a:spcAft>
                      </a:pPr>
                      <a:r>
                        <a:rPr lang="en-GB" sz="400">
                          <a:effectLst/>
                        </a:rPr>
                        <a:t> </a:t>
                      </a:r>
                      <a:endParaRPr lang="en-GB" sz="700">
                        <a:effectLst/>
                      </a:endParaRPr>
                    </a:p>
                    <a:p>
                      <a:pPr algn="ctr">
                        <a:spcAft>
                          <a:spcPts val="0"/>
                        </a:spcAft>
                      </a:pPr>
                      <a:r>
                        <a:rPr lang="en-GB" sz="400">
                          <a:effectLst/>
                        </a:rPr>
                        <a:t> </a:t>
                      </a:r>
                      <a:endParaRPr lang="en-GB" sz="700">
                        <a:effectLst/>
                      </a:endParaRPr>
                    </a:p>
                    <a:p>
                      <a:pPr algn="ctr">
                        <a:spcAft>
                          <a:spcPts val="0"/>
                        </a:spcAft>
                      </a:pPr>
                      <a:r>
                        <a:rPr lang="en-GB" sz="400">
                          <a:effectLst/>
                        </a:rPr>
                        <a:t> </a:t>
                      </a:r>
                      <a:endParaRPr lang="en-GB" sz="700">
                        <a:effectLst/>
                      </a:endParaRPr>
                    </a:p>
                    <a:p>
                      <a:pPr algn="ctr">
                        <a:spcAft>
                          <a:spcPts val="0"/>
                        </a:spcAft>
                      </a:pPr>
                      <a:r>
                        <a:rPr lang="en-GB" sz="400">
                          <a:effectLst/>
                        </a:rPr>
                        <a:t> </a:t>
                      </a:r>
                      <a:endParaRPr lang="en-GB" sz="700">
                        <a:effectLst/>
                      </a:endParaRPr>
                    </a:p>
                    <a:p>
                      <a:pPr algn="ctr">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Number: 10</a:t>
                      </a:r>
                      <a:endParaRPr lang="en-GB" sz="700">
                        <a:effectLst/>
                      </a:endParaRPr>
                    </a:p>
                    <a:p>
                      <a:pPr algn="l">
                        <a:spcAft>
                          <a:spcPts val="0"/>
                        </a:spcAft>
                      </a:pPr>
                      <a:r>
                        <a:rPr lang="en-GB" sz="400">
                          <a:effectLst/>
                        </a:rPr>
                        <a:t>Sorting/matching activities</a:t>
                      </a:r>
                      <a:endParaRPr lang="en-GB" sz="700">
                        <a:effectLst/>
                      </a:endParaRPr>
                    </a:p>
                    <a:p>
                      <a:pPr algn="l">
                        <a:spcAft>
                          <a:spcPts val="0"/>
                        </a:spcAft>
                      </a:pPr>
                      <a:r>
                        <a:rPr lang="en-GB" sz="400">
                          <a:effectLst/>
                        </a:rPr>
                        <a:t>Conservation of number</a:t>
                      </a:r>
                      <a:endParaRPr lang="en-GB" sz="700">
                        <a:effectLst/>
                      </a:endParaRPr>
                    </a:p>
                    <a:p>
                      <a:pPr algn="l">
                        <a:spcAft>
                          <a:spcPts val="0"/>
                        </a:spcAft>
                      </a:pPr>
                      <a:r>
                        <a:rPr lang="en-GB" sz="400">
                          <a:effectLst/>
                        </a:rPr>
                        <a:t>Recognising Numerals </a:t>
                      </a:r>
                      <a:endParaRPr lang="en-GB" sz="700">
                        <a:effectLst/>
                      </a:endParaRPr>
                    </a:p>
                    <a:p>
                      <a:pPr algn="l">
                        <a:spcAft>
                          <a:spcPts val="0"/>
                        </a:spcAft>
                      </a:pPr>
                      <a:r>
                        <a:rPr lang="en-GB" sz="400">
                          <a:effectLst/>
                        </a:rPr>
                        <a:t>Make sets of numbers up to 10</a:t>
                      </a:r>
                      <a:endParaRPr lang="en-GB" sz="700">
                        <a:effectLst/>
                      </a:endParaRPr>
                    </a:p>
                    <a:p>
                      <a:pPr algn="l">
                        <a:spcAft>
                          <a:spcPts val="0"/>
                        </a:spcAft>
                      </a:pPr>
                      <a:r>
                        <a:rPr lang="en-GB" sz="400">
                          <a:effectLst/>
                        </a:rPr>
                        <a:t>Have a feel for a set of objects up to 10</a:t>
                      </a:r>
                      <a:endParaRPr lang="en-GB" sz="700">
                        <a:effectLst/>
                      </a:endParaRPr>
                    </a:p>
                    <a:p>
                      <a:pPr algn="l">
                        <a:spcAft>
                          <a:spcPts val="0"/>
                        </a:spcAft>
                      </a:pPr>
                      <a:r>
                        <a:rPr lang="en-GB" sz="400">
                          <a:effectLst/>
                        </a:rPr>
                        <a:t>SMPG Maths Book 2/3</a:t>
                      </a:r>
                      <a:endParaRPr lang="en-GB" sz="700">
                        <a:effectLst/>
                      </a:endParaRPr>
                    </a:p>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Daily Basis: </a:t>
                      </a:r>
                      <a:endParaRPr lang="en-GB" sz="700">
                        <a:effectLst/>
                      </a:endParaRPr>
                    </a:p>
                    <a:p>
                      <a:pPr algn="l">
                        <a:spcAft>
                          <a:spcPts val="0"/>
                        </a:spcAft>
                      </a:pPr>
                      <a:r>
                        <a:rPr lang="en-GB" sz="400">
                          <a:effectLst/>
                        </a:rPr>
                        <a:t>Counting 1 – 10</a:t>
                      </a:r>
                      <a:endParaRPr lang="en-GB" sz="700">
                        <a:effectLst/>
                      </a:endParaRPr>
                    </a:p>
                    <a:p>
                      <a:pPr algn="l">
                        <a:spcAft>
                          <a:spcPts val="0"/>
                        </a:spcAft>
                      </a:pPr>
                      <a:r>
                        <a:rPr lang="en-GB" sz="400">
                          <a:effectLst/>
                        </a:rPr>
                        <a:t>Counting 10 - 1</a:t>
                      </a:r>
                      <a:endParaRPr lang="en-GB" sz="700">
                        <a:effectLst/>
                      </a:endParaRPr>
                    </a:p>
                    <a:p>
                      <a:pPr algn="l">
                        <a:spcAft>
                          <a:spcPts val="0"/>
                        </a:spcAft>
                      </a:pPr>
                      <a:r>
                        <a:rPr lang="en-GB" sz="400">
                          <a:effectLst/>
                        </a:rPr>
                        <a:t>Doubles to 10</a:t>
                      </a:r>
                      <a:endParaRPr lang="en-GB" sz="700">
                        <a:effectLst/>
                      </a:endParaRPr>
                    </a:p>
                    <a:p>
                      <a:pPr algn="l">
                        <a:spcAft>
                          <a:spcPts val="0"/>
                        </a:spcAft>
                      </a:pPr>
                      <a:r>
                        <a:rPr lang="en-GB" sz="400">
                          <a:effectLst/>
                        </a:rPr>
                        <a:t>1 after</a:t>
                      </a:r>
                      <a:endParaRPr lang="en-GB" sz="700">
                        <a:effectLst/>
                      </a:endParaRPr>
                    </a:p>
                    <a:p>
                      <a:pPr algn="l">
                        <a:spcAft>
                          <a:spcPts val="0"/>
                        </a:spcAft>
                      </a:pPr>
                      <a:r>
                        <a:rPr lang="en-GB" sz="400">
                          <a:effectLst/>
                        </a:rPr>
                        <a:t>1 before </a:t>
                      </a:r>
                      <a:endParaRPr lang="en-GB" sz="700">
                        <a:effectLst/>
                      </a:endParaRPr>
                    </a:p>
                    <a:p>
                      <a:pPr algn="l">
                        <a:spcAft>
                          <a:spcPts val="0"/>
                        </a:spcAft>
                      </a:pPr>
                      <a:r>
                        <a:rPr lang="en-GB" sz="400">
                          <a:effectLst/>
                        </a:rPr>
                        <a:t>Placement of numbers in a number line.</a:t>
                      </a:r>
                      <a:endParaRPr lang="en-GB" sz="700">
                        <a:effectLst/>
                      </a:endParaRPr>
                    </a:p>
                    <a:p>
                      <a:pPr algn="l">
                        <a:spcAft>
                          <a:spcPts val="0"/>
                        </a:spcAft>
                      </a:pPr>
                      <a:r>
                        <a:rPr lang="en-GB" sz="400">
                          <a:effectLst/>
                        </a:rPr>
                        <a:t>, counting in 2s, 5s and 10s.</a:t>
                      </a:r>
                      <a:endParaRPr lang="en-GB" sz="700">
                        <a:effectLst/>
                      </a:endParaRPr>
                    </a:p>
                    <a:p>
                      <a:pPr algn="l">
                        <a:spcAft>
                          <a:spcPts val="0"/>
                        </a:spcAft>
                      </a:pPr>
                      <a:r>
                        <a:rPr lang="en-GB" sz="400">
                          <a:effectLst/>
                        </a:rPr>
                        <a:t>Doubling and halving numbers to 10.</a:t>
                      </a:r>
                      <a:endParaRPr lang="en-GB" sz="700">
                        <a:effectLst/>
                      </a:endParaRPr>
                    </a:p>
                    <a:p>
                      <a:pPr algn="l">
                        <a:spcAft>
                          <a:spcPts val="0"/>
                        </a:spcAft>
                      </a:pPr>
                      <a:r>
                        <a:rPr lang="en-GB" sz="400">
                          <a:effectLst/>
                        </a:rPr>
                        <a:t>Number bonds to 10 rhyme. </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 </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Block Graph- </a:t>
                      </a:r>
                      <a:endParaRPr lang="en-GB" sz="700">
                        <a:effectLst/>
                      </a:endParaRPr>
                    </a:p>
                    <a:p>
                      <a:pPr algn="l">
                        <a:spcAft>
                          <a:spcPts val="0"/>
                        </a:spcAft>
                      </a:pPr>
                      <a:r>
                        <a:rPr lang="en-GB" sz="400">
                          <a:effectLst/>
                        </a:rPr>
                        <a:t>Christmas presents</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Patterns</a:t>
                      </a:r>
                      <a:endParaRPr lang="en-GB" sz="700">
                        <a:effectLst/>
                      </a:endParaRPr>
                    </a:p>
                    <a:p>
                      <a:pPr algn="just">
                        <a:spcAft>
                          <a:spcPts val="0"/>
                        </a:spcAft>
                      </a:pPr>
                      <a:r>
                        <a:rPr lang="en-GB" sz="400">
                          <a:effectLst/>
                        </a:rPr>
                        <a:t>Sequencing 2/3 events</a:t>
                      </a:r>
                      <a:endParaRPr lang="en-GB" sz="700">
                        <a:effectLst/>
                      </a:endParaRPr>
                    </a:p>
                    <a:p>
                      <a:pPr algn="l">
                        <a:spcAft>
                          <a:spcPts val="0"/>
                        </a:spcAft>
                      </a:pPr>
                      <a:r>
                        <a:rPr lang="en-GB" sz="400">
                          <a:effectLst/>
                        </a:rPr>
                        <a:t>Language:  next, before, after, in between</a:t>
                      </a:r>
                      <a:endParaRPr lang="en-GB" sz="700">
                        <a:effectLst/>
                      </a:endParaRPr>
                    </a:p>
                    <a:p>
                      <a:pPr algn="l">
                        <a:spcAft>
                          <a:spcPts val="0"/>
                        </a:spcAft>
                      </a:pPr>
                      <a:r>
                        <a:rPr lang="en-GB" sz="400">
                          <a:effectLst/>
                        </a:rPr>
                        <a:t>Link to Literacy Comprehension activities.</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Understand and use mathematical language</a:t>
                      </a:r>
                      <a:endParaRPr lang="en-GB" sz="700">
                        <a:effectLst/>
                      </a:endParaRPr>
                    </a:p>
                    <a:p>
                      <a:pPr algn="l">
                        <a:spcAft>
                          <a:spcPts val="0"/>
                        </a:spcAft>
                      </a:pPr>
                      <a:r>
                        <a:rPr lang="en-GB" sz="400">
                          <a:effectLst/>
                        </a:rPr>
                        <a:t>Use mathematical materials in the classroom/role play</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Can I Pass.</a:t>
                      </a:r>
                      <a:endParaRPr lang="en-GB" sz="700">
                        <a:effectLst/>
                      </a:endParaRPr>
                    </a:p>
                    <a:p>
                      <a:pPr algn="l">
                        <a:spcAft>
                          <a:spcPts val="0"/>
                        </a:spcAft>
                      </a:pPr>
                      <a:r>
                        <a:rPr lang="en-GB" sz="400">
                          <a:effectLst/>
                        </a:rPr>
                        <a:t>Exploring patterns.</a:t>
                      </a:r>
                      <a:endParaRPr lang="en-GB" sz="700">
                        <a:effectLst/>
                        <a:latin typeface="Times New Roman" panose="02020603050405020304" pitchFamily="18" charset="0"/>
                        <a:ea typeface="Times New Roman" panose="02020603050405020304" pitchFamily="18" charset="0"/>
                      </a:endParaRPr>
                    </a:p>
                  </a:txBody>
                  <a:tcPr marL="38065" marR="38065" marT="0" marB="0"/>
                </a:tc>
                <a:extLst>
                  <a:ext uri="{0D108BD9-81ED-4DB2-BD59-A6C34878D82A}">
                    <a16:rowId xmlns:a16="http://schemas.microsoft.com/office/drawing/2014/main" val="1673000881"/>
                  </a:ext>
                </a:extLst>
              </a:tr>
              <a:tr h="947395">
                <a:tc>
                  <a:txBody>
                    <a:bodyPr/>
                    <a:lstStyle/>
                    <a:p>
                      <a:pPr algn="ctr">
                        <a:spcAft>
                          <a:spcPts val="0"/>
                        </a:spcAft>
                      </a:pPr>
                      <a:r>
                        <a:rPr lang="en-GB" sz="400">
                          <a:effectLst/>
                        </a:rPr>
                        <a:t>January</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Combine sets of objects to find how many</a:t>
                      </a:r>
                      <a:endParaRPr lang="en-GB" sz="700">
                        <a:effectLst/>
                      </a:endParaRPr>
                    </a:p>
                    <a:p>
                      <a:pPr algn="l">
                        <a:spcAft>
                          <a:spcPts val="0"/>
                        </a:spcAft>
                      </a:pPr>
                      <a:r>
                        <a:rPr lang="en-GB" sz="400">
                          <a:effectLst/>
                        </a:rPr>
                        <a:t>Sequencing of Numerals within 10</a:t>
                      </a:r>
                      <a:endParaRPr lang="en-GB" sz="700">
                        <a:effectLst/>
                      </a:endParaRPr>
                    </a:p>
                    <a:p>
                      <a:pPr algn="l">
                        <a:spcAft>
                          <a:spcPts val="0"/>
                        </a:spcAft>
                      </a:pPr>
                      <a:r>
                        <a:rPr lang="en-GB" sz="400">
                          <a:effectLst/>
                        </a:rPr>
                        <a:t>Combine sets of objects to find out how many</a:t>
                      </a:r>
                      <a:endParaRPr lang="en-GB" sz="700">
                        <a:effectLst/>
                      </a:endParaRPr>
                    </a:p>
                    <a:p>
                      <a:pPr algn="l">
                        <a:spcAft>
                          <a:spcPts val="0"/>
                        </a:spcAft>
                      </a:pPr>
                      <a:r>
                        <a:rPr lang="en-GB" sz="400">
                          <a:effectLst/>
                        </a:rPr>
                        <a:t>Explore addition patterns up to 10/20 and above</a:t>
                      </a:r>
                      <a:endParaRPr lang="en-GB" sz="700">
                        <a:effectLst/>
                      </a:endParaRPr>
                    </a:p>
                    <a:p>
                      <a:pPr algn="l">
                        <a:spcAft>
                          <a:spcPts val="0"/>
                        </a:spcAft>
                      </a:pPr>
                      <a:r>
                        <a:rPr lang="en-GB" sz="400">
                          <a:effectLst/>
                        </a:rPr>
                        <a:t>P1 Addition of single digits </a:t>
                      </a:r>
                      <a:endParaRPr lang="en-GB" sz="700">
                        <a:effectLst/>
                      </a:endParaRPr>
                    </a:p>
                    <a:p>
                      <a:pPr algn="l">
                        <a:spcAft>
                          <a:spcPts val="0"/>
                        </a:spcAft>
                      </a:pPr>
                      <a:r>
                        <a:rPr lang="en-GB" sz="400">
                          <a:effectLst/>
                        </a:rPr>
                        <a:t>Function Machines. Differentiate according to ability.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Daily Basis: whole class</a:t>
                      </a:r>
                      <a:endParaRPr lang="en-GB" sz="700">
                        <a:effectLst/>
                      </a:endParaRPr>
                    </a:p>
                    <a:p>
                      <a:pPr algn="l">
                        <a:spcAft>
                          <a:spcPts val="0"/>
                        </a:spcAft>
                      </a:pPr>
                      <a:r>
                        <a:rPr lang="en-GB" sz="400">
                          <a:effectLst/>
                        </a:rPr>
                        <a:t>Counting 1 – 20</a:t>
                      </a:r>
                      <a:endParaRPr lang="en-GB" sz="700">
                        <a:effectLst/>
                      </a:endParaRPr>
                    </a:p>
                    <a:p>
                      <a:pPr algn="l">
                        <a:spcAft>
                          <a:spcPts val="0"/>
                        </a:spcAft>
                      </a:pPr>
                      <a:r>
                        <a:rPr lang="en-GB" sz="400">
                          <a:effectLst/>
                        </a:rPr>
                        <a:t>Counting 20 - 1</a:t>
                      </a:r>
                      <a:endParaRPr lang="en-GB" sz="700">
                        <a:effectLst/>
                      </a:endParaRPr>
                    </a:p>
                    <a:p>
                      <a:pPr algn="l">
                        <a:spcAft>
                          <a:spcPts val="0"/>
                        </a:spcAft>
                      </a:pPr>
                      <a:r>
                        <a:rPr lang="en-GB" sz="400">
                          <a:effectLst/>
                        </a:rPr>
                        <a:t>As above 1-20, counting in 2s, 5s and 10s.</a:t>
                      </a:r>
                      <a:endParaRPr lang="en-GB" sz="700">
                        <a:effectLst/>
                      </a:endParaRPr>
                    </a:p>
                    <a:p>
                      <a:pPr algn="l">
                        <a:spcAft>
                          <a:spcPts val="0"/>
                        </a:spcAft>
                      </a:pPr>
                      <a:r>
                        <a:rPr lang="en-GB" sz="400">
                          <a:effectLst/>
                        </a:rPr>
                        <a:t>Doubling and halving numbers to 20.</a:t>
                      </a:r>
                      <a:endParaRPr lang="en-GB" sz="700">
                        <a:effectLst/>
                      </a:endParaRPr>
                    </a:p>
                    <a:p>
                      <a:pPr algn="l">
                        <a:spcAft>
                          <a:spcPts val="0"/>
                        </a:spcAft>
                      </a:pPr>
                      <a:r>
                        <a:rPr lang="en-GB" sz="400">
                          <a:effectLst/>
                        </a:rPr>
                        <a:t>Number bonds to 10 rhyme. </a:t>
                      </a:r>
                      <a:endParaRPr lang="en-GB" sz="700">
                        <a:effectLst/>
                      </a:endParaRPr>
                    </a:p>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Looking at properties of:</a:t>
                      </a:r>
                      <a:endParaRPr lang="en-GB" sz="700">
                        <a:effectLst/>
                      </a:endParaRPr>
                    </a:p>
                    <a:p>
                      <a:pPr algn="l">
                        <a:spcAft>
                          <a:spcPts val="0"/>
                        </a:spcAft>
                      </a:pPr>
                      <a:r>
                        <a:rPr lang="en-GB" sz="400">
                          <a:effectLst/>
                        </a:rPr>
                        <a:t>Square </a:t>
                      </a:r>
                      <a:endParaRPr lang="en-GB" sz="700">
                        <a:effectLst/>
                      </a:endParaRPr>
                    </a:p>
                    <a:p>
                      <a:pPr algn="l">
                        <a:spcAft>
                          <a:spcPts val="0"/>
                        </a:spcAft>
                      </a:pPr>
                      <a:r>
                        <a:rPr lang="en-GB" sz="400">
                          <a:effectLst/>
                        </a:rPr>
                        <a:t>Circle</a:t>
                      </a:r>
                      <a:endParaRPr lang="en-GB" sz="700">
                        <a:effectLst/>
                      </a:endParaRPr>
                    </a:p>
                    <a:p>
                      <a:pPr algn="l">
                        <a:spcAft>
                          <a:spcPts val="0"/>
                        </a:spcAft>
                      </a:pPr>
                      <a:r>
                        <a:rPr lang="en-GB" sz="400">
                          <a:effectLst/>
                        </a:rPr>
                        <a:t>Rectangle</a:t>
                      </a:r>
                      <a:endParaRPr lang="en-GB" sz="700">
                        <a:effectLst/>
                      </a:endParaRPr>
                    </a:p>
                    <a:p>
                      <a:pPr algn="l">
                        <a:spcAft>
                          <a:spcPts val="0"/>
                        </a:spcAft>
                      </a:pPr>
                      <a:r>
                        <a:rPr lang="en-GB" sz="400">
                          <a:effectLst/>
                        </a:rPr>
                        <a:t>Triangle</a:t>
                      </a:r>
                      <a:endParaRPr lang="en-GB" sz="700">
                        <a:effectLst/>
                      </a:endParaRPr>
                    </a:p>
                    <a:p>
                      <a:pPr algn="l">
                        <a:spcAft>
                          <a:spcPts val="0"/>
                        </a:spcAft>
                      </a:pPr>
                      <a:r>
                        <a:rPr lang="en-GB" sz="400">
                          <a:effectLst/>
                        </a:rPr>
                        <a:t>Looking at shapes in the environment.</a:t>
                      </a:r>
                      <a:endParaRPr lang="en-GB" sz="700">
                        <a:effectLst/>
                      </a:endParaRPr>
                    </a:p>
                    <a:p>
                      <a:pPr algn="l">
                        <a:spcAft>
                          <a:spcPts val="0"/>
                        </a:spcAft>
                      </a:pPr>
                      <a:r>
                        <a:rPr lang="en-GB" sz="400">
                          <a:effectLst/>
                        </a:rPr>
                        <a:t>Drawing pictures made from shapes.</a:t>
                      </a:r>
                      <a:endParaRPr lang="en-GB" sz="700">
                        <a:effectLst/>
                      </a:endParaRPr>
                    </a:p>
                    <a:p>
                      <a:pPr algn="l">
                        <a:spcAft>
                          <a:spcPts val="0"/>
                        </a:spcAft>
                      </a:pPr>
                      <a:r>
                        <a:rPr lang="en-GB" sz="400">
                          <a:effectLst/>
                        </a:rPr>
                        <a:t>Looking at properties of:</a:t>
                      </a:r>
                      <a:endParaRPr lang="en-GB" sz="700">
                        <a:effectLst/>
                      </a:endParaRPr>
                    </a:p>
                    <a:p>
                      <a:pPr algn="l">
                        <a:spcAft>
                          <a:spcPts val="0"/>
                        </a:spcAft>
                      </a:pPr>
                      <a:r>
                        <a:rPr lang="en-GB" sz="400">
                          <a:effectLst/>
                        </a:rPr>
                        <a:t>Oval</a:t>
                      </a:r>
                      <a:endParaRPr lang="en-GB" sz="700">
                        <a:effectLst/>
                      </a:endParaRPr>
                    </a:p>
                    <a:p>
                      <a:pPr algn="l">
                        <a:spcAft>
                          <a:spcPts val="0"/>
                        </a:spcAft>
                      </a:pPr>
                      <a:r>
                        <a:rPr lang="en-GB" sz="400">
                          <a:effectLst/>
                        </a:rPr>
                        <a:t>Sphere</a:t>
                      </a:r>
                      <a:endParaRPr lang="en-GB" sz="700">
                        <a:effectLst/>
                      </a:endParaRPr>
                    </a:p>
                    <a:p>
                      <a:pPr algn="l">
                        <a:spcAft>
                          <a:spcPts val="0"/>
                        </a:spcAft>
                      </a:pPr>
                      <a:r>
                        <a:rPr lang="en-GB" sz="400">
                          <a:effectLst/>
                        </a:rPr>
                        <a:t>Cube</a:t>
                      </a:r>
                      <a:endParaRPr lang="en-GB" sz="700">
                        <a:effectLst/>
                      </a:endParaRPr>
                    </a:p>
                    <a:p>
                      <a:pPr algn="l">
                        <a:spcAft>
                          <a:spcPts val="0"/>
                        </a:spcAft>
                      </a:pPr>
                      <a:r>
                        <a:rPr lang="en-GB" sz="400">
                          <a:effectLst/>
                        </a:rPr>
                        <a:t>Cuboid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Use mapping diagrams to show relationships between members of two sets.</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just">
                        <a:spcAft>
                          <a:spcPts val="0"/>
                        </a:spcAft>
                      </a:pPr>
                      <a:r>
                        <a:rPr lang="en-GB" sz="400">
                          <a:effectLst/>
                        </a:rPr>
                        <a:t>Time</a:t>
                      </a:r>
                      <a:endParaRPr lang="en-GB" sz="700">
                        <a:effectLst/>
                      </a:endParaRPr>
                    </a:p>
                    <a:p>
                      <a:pPr algn="just">
                        <a:spcAft>
                          <a:spcPts val="0"/>
                        </a:spcAft>
                      </a:pPr>
                      <a:r>
                        <a:rPr lang="en-GB" sz="400">
                          <a:effectLst/>
                        </a:rPr>
                        <a:t>Talk about events now, past and future</a:t>
                      </a:r>
                      <a:endParaRPr lang="en-GB" sz="700">
                        <a:effectLst/>
                      </a:endParaRPr>
                    </a:p>
                    <a:p>
                      <a:pPr algn="just">
                        <a:spcAft>
                          <a:spcPts val="0"/>
                        </a:spcAft>
                      </a:pPr>
                      <a:r>
                        <a:rPr lang="en-GB" sz="400">
                          <a:effectLst/>
                        </a:rPr>
                        <a:t>Language;</a:t>
                      </a:r>
                      <a:endParaRPr lang="en-GB" sz="700">
                        <a:effectLst/>
                      </a:endParaRPr>
                    </a:p>
                    <a:p>
                      <a:pPr algn="just">
                        <a:spcAft>
                          <a:spcPts val="0"/>
                        </a:spcAft>
                      </a:pPr>
                      <a:r>
                        <a:rPr lang="en-GB" sz="400">
                          <a:effectLst/>
                        </a:rPr>
                        <a:t>Now, later, soon,</a:t>
                      </a:r>
                      <a:endParaRPr lang="en-GB" sz="700">
                        <a:effectLst/>
                      </a:endParaRPr>
                    </a:p>
                    <a:p>
                      <a:pPr algn="l">
                        <a:spcAft>
                          <a:spcPts val="0"/>
                        </a:spcAft>
                      </a:pPr>
                      <a:r>
                        <a:rPr lang="en-GB" sz="400">
                          <a:effectLst/>
                        </a:rPr>
                        <a:t>Morning, evening,  yesterday, </a:t>
                      </a:r>
                      <a:endParaRPr lang="en-GB" sz="700">
                        <a:effectLst/>
                      </a:endParaRPr>
                    </a:p>
                    <a:p>
                      <a:pPr algn="just">
                        <a:spcAft>
                          <a:spcPts val="0"/>
                        </a:spcAft>
                      </a:pPr>
                      <a:r>
                        <a:rPr lang="en-GB" sz="400">
                          <a:effectLst/>
                        </a:rPr>
                        <a:t>Before, after, day, night</a:t>
                      </a:r>
                      <a:endParaRPr lang="en-GB" sz="700">
                        <a:effectLst/>
                      </a:endParaRPr>
                    </a:p>
                    <a:p>
                      <a:pPr algn="just">
                        <a:spcAft>
                          <a:spcPts val="0"/>
                        </a:spcAft>
                      </a:pPr>
                      <a:r>
                        <a:rPr lang="en-GB" sz="400">
                          <a:effectLst/>
                        </a:rPr>
                        <a:t>Know names of: </a:t>
                      </a:r>
                      <a:endParaRPr lang="en-GB" sz="700">
                        <a:effectLst/>
                      </a:endParaRPr>
                    </a:p>
                    <a:p>
                      <a:pPr algn="just">
                        <a:spcAft>
                          <a:spcPts val="0"/>
                        </a:spcAft>
                      </a:pPr>
                      <a:r>
                        <a:rPr lang="en-GB" sz="400">
                          <a:effectLst/>
                        </a:rPr>
                        <a:t>Seasons  /Months/Days    </a:t>
                      </a:r>
                      <a:endParaRPr lang="en-GB" sz="700">
                        <a:effectLst/>
                      </a:endParaRPr>
                    </a:p>
                    <a:p>
                      <a:pPr algn="just">
                        <a:spcAft>
                          <a:spcPts val="0"/>
                        </a:spcAft>
                      </a:pPr>
                      <a:r>
                        <a:rPr lang="en-GB" sz="400">
                          <a:effectLst/>
                        </a:rPr>
                        <a:t>Month of birthday</a:t>
                      </a:r>
                      <a:endParaRPr lang="en-GB" sz="700">
                        <a:effectLst/>
                      </a:endParaRPr>
                    </a:p>
                    <a:p>
                      <a:pPr algn="just">
                        <a:spcAft>
                          <a:spcPts val="0"/>
                        </a:spcAft>
                      </a:pPr>
                      <a:r>
                        <a:rPr lang="en-GB" sz="400">
                          <a:effectLst/>
                        </a:rPr>
                        <a:t>Class Daily Calender</a:t>
                      </a:r>
                      <a:endParaRPr lang="en-GB" sz="700">
                        <a:effectLst/>
                      </a:endParaRPr>
                    </a:p>
                    <a:p>
                      <a:pPr algn="just">
                        <a:spcAft>
                          <a:spcPts val="0"/>
                        </a:spcAft>
                      </a:pPr>
                      <a:r>
                        <a:rPr lang="en-GB" sz="400">
                          <a:effectLst/>
                        </a:rPr>
                        <a:t> </a:t>
                      </a:r>
                      <a:endParaRPr lang="en-GB" sz="700">
                        <a:effectLst/>
                      </a:endParaRPr>
                    </a:p>
                    <a:p>
                      <a:pPr algn="just">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Understand and use mathematical language-names of 2D/3D Shapes</a:t>
                      </a:r>
                      <a:endParaRPr lang="en-GB" sz="700">
                        <a:effectLst/>
                      </a:endParaRPr>
                    </a:p>
                    <a:p>
                      <a:pPr algn="l">
                        <a:spcAft>
                          <a:spcPts val="0"/>
                        </a:spcAft>
                      </a:pPr>
                      <a:r>
                        <a:rPr lang="en-GB" sz="400">
                          <a:effectLst/>
                        </a:rPr>
                        <a:t>Record simple investigations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Apples for the three pigs.</a:t>
                      </a:r>
                      <a:endParaRPr lang="en-GB" sz="700">
                        <a:effectLst/>
                      </a:endParaRPr>
                    </a:p>
                    <a:p>
                      <a:pPr algn="l">
                        <a:spcAft>
                          <a:spcPts val="0"/>
                        </a:spcAft>
                      </a:pPr>
                      <a:r>
                        <a:rPr lang="en-GB" sz="400">
                          <a:effectLst/>
                        </a:rPr>
                        <a:t>Exploring patterns.</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Delivering milk bottles.</a:t>
                      </a:r>
                      <a:endParaRPr lang="en-GB" sz="700">
                        <a:effectLst/>
                      </a:endParaRPr>
                    </a:p>
                    <a:p>
                      <a:pPr algn="l">
                        <a:spcAft>
                          <a:spcPts val="0"/>
                        </a:spcAft>
                      </a:pPr>
                      <a:r>
                        <a:rPr lang="en-GB" sz="400">
                          <a:effectLst/>
                        </a:rPr>
                        <a:t>Exploring pattrens.</a:t>
                      </a:r>
                      <a:endParaRPr lang="en-GB" sz="700">
                        <a:effectLst/>
                        <a:latin typeface="Times New Roman" panose="02020603050405020304" pitchFamily="18" charset="0"/>
                        <a:ea typeface="Times New Roman" panose="02020603050405020304" pitchFamily="18" charset="0"/>
                      </a:endParaRPr>
                    </a:p>
                  </a:txBody>
                  <a:tcPr marL="38065" marR="38065" marT="0" marB="0"/>
                </a:tc>
                <a:extLst>
                  <a:ext uri="{0D108BD9-81ED-4DB2-BD59-A6C34878D82A}">
                    <a16:rowId xmlns:a16="http://schemas.microsoft.com/office/drawing/2014/main" val="3161322093"/>
                  </a:ext>
                </a:extLst>
              </a:tr>
              <a:tr h="1421092">
                <a:tc>
                  <a:txBody>
                    <a:bodyPr/>
                    <a:lstStyle/>
                    <a:p>
                      <a:pPr algn="ctr">
                        <a:spcAft>
                          <a:spcPts val="0"/>
                        </a:spcAft>
                      </a:pPr>
                      <a:r>
                        <a:rPr lang="en-GB" sz="400">
                          <a:effectLst/>
                        </a:rPr>
                        <a:t>February</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Sequencing of Numerals within 10</a:t>
                      </a:r>
                      <a:endParaRPr lang="en-GB" sz="700">
                        <a:effectLst/>
                      </a:endParaRPr>
                    </a:p>
                    <a:p>
                      <a:pPr algn="l">
                        <a:spcAft>
                          <a:spcPts val="0"/>
                        </a:spcAft>
                      </a:pPr>
                      <a:r>
                        <a:rPr lang="en-GB" sz="400">
                          <a:effectLst/>
                        </a:rPr>
                        <a:t>Combine sets of objects to find out how many</a:t>
                      </a:r>
                      <a:endParaRPr lang="en-GB" sz="700">
                        <a:effectLst/>
                      </a:endParaRPr>
                    </a:p>
                    <a:p>
                      <a:pPr algn="l">
                        <a:spcAft>
                          <a:spcPts val="0"/>
                        </a:spcAft>
                      </a:pPr>
                      <a:r>
                        <a:rPr lang="en-GB" sz="400">
                          <a:effectLst/>
                        </a:rPr>
                        <a:t>Explore addition patterns up to 10</a:t>
                      </a:r>
                      <a:endParaRPr lang="en-GB" sz="700">
                        <a:effectLst/>
                      </a:endParaRPr>
                    </a:p>
                    <a:p>
                      <a:pPr algn="l">
                        <a:spcAft>
                          <a:spcPts val="0"/>
                        </a:spcAft>
                      </a:pPr>
                      <a:r>
                        <a:rPr lang="en-GB" sz="400">
                          <a:effectLst/>
                        </a:rPr>
                        <a:t>Addition of single digits </a:t>
                      </a:r>
                      <a:endParaRPr lang="en-GB" sz="700">
                        <a:effectLst/>
                      </a:endParaRPr>
                    </a:p>
                    <a:p>
                      <a:pPr algn="l">
                        <a:spcAft>
                          <a:spcPts val="0"/>
                        </a:spcAft>
                      </a:pPr>
                      <a:r>
                        <a:rPr lang="en-GB" sz="400">
                          <a:effectLst/>
                        </a:rPr>
                        <a:t>Function Machines</a:t>
                      </a:r>
                      <a:endParaRPr lang="en-GB" sz="700">
                        <a:effectLst/>
                      </a:endParaRPr>
                    </a:p>
                    <a:p>
                      <a:pPr algn="l">
                        <a:spcAft>
                          <a:spcPts val="0"/>
                        </a:spcAft>
                      </a:pPr>
                      <a:r>
                        <a:rPr lang="en-GB" sz="400">
                          <a:effectLst/>
                        </a:rPr>
                        <a:t>P1 Addition of single digits </a:t>
                      </a:r>
                      <a:endParaRPr lang="en-GB" sz="700">
                        <a:effectLst/>
                      </a:endParaRPr>
                    </a:p>
                    <a:p>
                      <a:pPr algn="l">
                        <a:spcAft>
                          <a:spcPts val="0"/>
                        </a:spcAft>
                      </a:pPr>
                      <a:r>
                        <a:rPr lang="en-GB" sz="400">
                          <a:effectLst/>
                        </a:rPr>
                        <a:t>Function Machines. Differentiate according to ability.</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Daily Basis: Whole class</a:t>
                      </a:r>
                      <a:endParaRPr lang="en-GB" sz="700">
                        <a:effectLst/>
                      </a:endParaRPr>
                    </a:p>
                    <a:p>
                      <a:pPr algn="l">
                        <a:spcAft>
                          <a:spcPts val="0"/>
                        </a:spcAft>
                      </a:pPr>
                      <a:r>
                        <a:rPr lang="en-GB" sz="400">
                          <a:effectLst/>
                        </a:rPr>
                        <a:t>Counting 1 – 20</a:t>
                      </a:r>
                      <a:endParaRPr lang="en-GB" sz="700">
                        <a:effectLst/>
                      </a:endParaRPr>
                    </a:p>
                    <a:p>
                      <a:pPr algn="l">
                        <a:spcAft>
                          <a:spcPts val="0"/>
                        </a:spcAft>
                      </a:pPr>
                      <a:r>
                        <a:rPr lang="en-GB" sz="400">
                          <a:effectLst/>
                        </a:rPr>
                        <a:t>Counting 20 - 1</a:t>
                      </a:r>
                      <a:endParaRPr lang="en-GB" sz="700">
                        <a:effectLst/>
                      </a:endParaRPr>
                    </a:p>
                    <a:p>
                      <a:pPr algn="l">
                        <a:spcAft>
                          <a:spcPts val="0"/>
                        </a:spcAft>
                      </a:pPr>
                      <a:r>
                        <a:rPr lang="en-GB" sz="400">
                          <a:effectLst/>
                        </a:rPr>
                        <a:t> As above 1-20, counting in 2s, 5s and 10s.</a:t>
                      </a:r>
                      <a:endParaRPr lang="en-GB" sz="700">
                        <a:effectLst/>
                      </a:endParaRPr>
                    </a:p>
                    <a:p>
                      <a:pPr algn="l">
                        <a:spcAft>
                          <a:spcPts val="0"/>
                        </a:spcAft>
                      </a:pPr>
                      <a:r>
                        <a:rPr lang="en-GB" sz="400">
                          <a:effectLst/>
                        </a:rPr>
                        <a:t>Doubling and halving numbers to 20.</a:t>
                      </a:r>
                      <a:endParaRPr lang="en-GB" sz="700">
                        <a:effectLst/>
                      </a:endParaRPr>
                    </a:p>
                    <a:p>
                      <a:pPr algn="l">
                        <a:spcAft>
                          <a:spcPts val="0"/>
                        </a:spcAft>
                      </a:pPr>
                      <a:r>
                        <a:rPr lang="en-GB" sz="400">
                          <a:effectLst/>
                        </a:rPr>
                        <a:t>Number bonds to 10 rhyme. </a:t>
                      </a:r>
                      <a:endParaRPr lang="en-GB" sz="700">
                        <a:effectLst/>
                      </a:endParaRPr>
                    </a:p>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 </a:t>
                      </a:r>
                      <a:endParaRPr lang="en-GB" sz="700">
                        <a:effectLst/>
                      </a:endParaRPr>
                    </a:p>
                    <a:p>
                      <a:pPr algn="l">
                        <a:spcAft>
                          <a:spcPts val="0"/>
                        </a:spcAft>
                      </a:pPr>
                      <a:r>
                        <a:rPr lang="en-GB" sz="400">
                          <a:effectLst/>
                        </a:rPr>
                        <a:t>Positional Language:</a:t>
                      </a:r>
                      <a:endParaRPr lang="en-GB" sz="700">
                        <a:effectLst/>
                      </a:endParaRPr>
                    </a:p>
                    <a:p>
                      <a:pPr algn="l">
                        <a:spcAft>
                          <a:spcPts val="0"/>
                        </a:spcAft>
                      </a:pPr>
                      <a:r>
                        <a:rPr lang="en-GB" sz="400">
                          <a:effectLst/>
                        </a:rPr>
                        <a:t>Over, under, beside, behind, backwards, full turn</a:t>
                      </a:r>
                      <a:endParaRPr lang="en-GB" sz="700">
                        <a:effectLst/>
                      </a:endParaRPr>
                    </a:p>
                    <a:p>
                      <a:pPr algn="l">
                        <a:spcAft>
                          <a:spcPts val="0"/>
                        </a:spcAft>
                      </a:pPr>
                      <a:r>
                        <a:rPr lang="en-GB" sz="400">
                          <a:effectLst/>
                        </a:rPr>
                        <a:t>Looking at properties of:</a:t>
                      </a:r>
                      <a:endParaRPr lang="en-GB" sz="700">
                        <a:effectLst/>
                      </a:endParaRPr>
                    </a:p>
                    <a:p>
                      <a:pPr algn="l">
                        <a:spcAft>
                          <a:spcPts val="0"/>
                        </a:spcAft>
                      </a:pPr>
                      <a:r>
                        <a:rPr lang="en-GB" sz="400">
                          <a:effectLst/>
                        </a:rPr>
                        <a:t>Cone </a:t>
                      </a:r>
                      <a:endParaRPr lang="en-GB" sz="700">
                        <a:effectLst/>
                      </a:endParaRPr>
                    </a:p>
                    <a:p>
                      <a:pPr algn="l">
                        <a:spcAft>
                          <a:spcPts val="0"/>
                        </a:spcAft>
                      </a:pPr>
                      <a:r>
                        <a:rPr lang="en-GB" sz="400">
                          <a:effectLst/>
                        </a:rPr>
                        <a:t>Triangular prism</a:t>
                      </a:r>
                      <a:endParaRPr lang="en-GB" sz="700">
                        <a:effectLst/>
                      </a:endParaRPr>
                    </a:p>
                    <a:p>
                      <a:pPr algn="l">
                        <a:spcAft>
                          <a:spcPts val="0"/>
                        </a:spcAft>
                      </a:pPr>
                      <a:r>
                        <a:rPr lang="en-GB" sz="400">
                          <a:effectLst/>
                        </a:rPr>
                        <a:t> </a:t>
                      </a:r>
                      <a:endParaRPr lang="en-GB" sz="700">
                        <a:effectLst/>
                      </a:endParaRPr>
                    </a:p>
                    <a:p>
                      <a:pPr algn="l">
                        <a:spcAft>
                          <a:spcPts val="0"/>
                        </a:spcAft>
                      </a:pPr>
                      <a:r>
                        <a:rPr lang="en-GB" sz="400">
                          <a:effectLst/>
                        </a:rPr>
                        <a:t>Explore movement through space.</a:t>
                      </a:r>
                      <a:endParaRPr lang="en-GB" sz="700">
                        <a:effectLst/>
                      </a:endParaRPr>
                    </a:p>
                    <a:p>
                      <a:pPr algn="l">
                        <a:spcAft>
                          <a:spcPts val="0"/>
                        </a:spcAft>
                      </a:pPr>
                      <a:r>
                        <a:rPr lang="en-GB" sz="400">
                          <a:effectLst/>
                        </a:rPr>
                        <a:t>Look at Bee Bot and Trudy’s Time and Place</a:t>
                      </a:r>
                      <a:endParaRPr lang="en-GB" sz="700">
                        <a:effectLst/>
                      </a:endParaRPr>
                    </a:p>
                    <a:p>
                      <a:pPr algn="l">
                        <a:spcAft>
                          <a:spcPts val="0"/>
                        </a:spcAft>
                      </a:pPr>
                      <a:r>
                        <a:rPr lang="en-GB" sz="400">
                          <a:effectLst/>
                        </a:rPr>
                        <a:t> (The Jelly bean eating ant). Opportunity to talk about North, South, East and West.</a:t>
                      </a:r>
                      <a:endParaRPr lang="en-GB" sz="700">
                        <a:effectLst/>
                      </a:endParaRPr>
                    </a:p>
                    <a:p>
                      <a:pPr algn="l">
                        <a:spcAft>
                          <a:spcPts val="0"/>
                        </a:spcAft>
                      </a:pPr>
                      <a:r>
                        <a:rPr lang="en-GB" sz="400">
                          <a:effectLst/>
                        </a:rPr>
                        <a:t>Up, Down, Forward, backwards, right and left.</a:t>
                      </a:r>
                      <a:endParaRPr lang="en-GB" sz="700">
                        <a:effectLst/>
                      </a:endParaRPr>
                    </a:p>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 </a:t>
                      </a:r>
                      <a:endParaRPr lang="en-GB" sz="700">
                        <a:effectLst/>
                      </a:endParaRPr>
                    </a:p>
                    <a:p>
                      <a:pPr algn="just">
                        <a:spcAft>
                          <a:spcPts val="0"/>
                        </a:spcAft>
                      </a:pPr>
                      <a:r>
                        <a:rPr lang="en-GB" sz="400">
                          <a:effectLst/>
                        </a:rPr>
                        <a:t>Time</a:t>
                      </a:r>
                      <a:endParaRPr lang="en-GB" sz="700">
                        <a:effectLst/>
                      </a:endParaRPr>
                    </a:p>
                    <a:p>
                      <a:pPr algn="just">
                        <a:spcAft>
                          <a:spcPts val="0"/>
                        </a:spcAft>
                      </a:pPr>
                      <a:r>
                        <a:rPr lang="en-GB" sz="400">
                          <a:effectLst/>
                        </a:rPr>
                        <a:t>Talk about events now, past and future</a:t>
                      </a:r>
                      <a:endParaRPr lang="en-GB" sz="700">
                        <a:effectLst/>
                      </a:endParaRPr>
                    </a:p>
                    <a:p>
                      <a:pPr algn="just">
                        <a:spcAft>
                          <a:spcPts val="0"/>
                        </a:spcAft>
                      </a:pPr>
                      <a:r>
                        <a:rPr lang="en-GB" sz="400">
                          <a:effectLst/>
                        </a:rPr>
                        <a:t>Language;</a:t>
                      </a:r>
                      <a:endParaRPr lang="en-GB" sz="700">
                        <a:effectLst/>
                      </a:endParaRPr>
                    </a:p>
                    <a:p>
                      <a:pPr algn="just">
                        <a:spcAft>
                          <a:spcPts val="0"/>
                        </a:spcAft>
                      </a:pPr>
                      <a:r>
                        <a:rPr lang="en-GB" sz="400">
                          <a:effectLst/>
                        </a:rPr>
                        <a:t>Now, later, soon,</a:t>
                      </a:r>
                      <a:endParaRPr lang="en-GB" sz="700">
                        <a:effectLst/>
                      </a:endParaRPr>
                    </a:p>
                    <a:p>
                      <a:pPr algn="l">
                        <a:spcAft>
                          <a:spcPts val="0"/>
                        </a:spcAft>
                      </a:pPr>
                      <a:r>
                        <a:rPr lang="en-GB" sz="400">
                          <a:effectLst/>
                        </a:rPr>
                        <a:t>Morning, evening,  yesterday, </a:t>
                      </a:r>
                      <a:endParaRPr lang="en-GB" sz="700">
                        <a:effectLst/>
                      </a:endParaRPr>
                    </a:p>
                    <a:p>
                      <a:pPr algn="just">
                        <a:spcAft>
                          <a:spcPts val="0"/>
                        </a:spcAft>
                      </a:pPr>
                      <a:r>
                        <a:rPr lang="en-GB" sz="400">
                          <a:effectLst/>
                        </a:rPr>
                        <a:t>Before, after, day, night</a:t>
                      </a:r>
                      <a:endParaRPr lang="en-GB" sz="700">
                        <a:effectLst/>
                      </a:endParaRPr>
                    </a:p>
                    <a:p>
                      <a:pPr algn="just">
                        <a:spcAft>
                          <a:spcPts val="0"/>
                        </a:spcAft>
                      </a:pPr>
                      <a:r>
                        <a:rPr lang="en-GB" sz="400">
                          <a:effectLst/>
                        </a:rPr>
                        <a:t>Know names of: </a:t>
                      </a:r>
                      <a:endParaRPr lang="en-GB" sz="700">
                        <a:effectLst/>
                      </a:endParaRPr>
                    </a:p>
                    <a:p>
                      <a:pPr algn="just">
                        <a:spcAft>
                          <a:spcPts val="0"/>
                        </a:spcAft>
                      </a:pPr>
                      <a:r>
                        <a:rPr lang="en-GB" sz="400">
                          <a:effectLst/>
                        </a:rPr>
                        <a:t>Seasons  /Months/Days    </a:t>
                      </a:r>
                      <a:endParaRPr lang="en-GB" sz="700">
                        <a:effectLst/>
                      </a:endParaRPr>
                    </a:p>
                    <a:p>
                      <a:pPr algn="just">
                        <a:spcAft>
                          <a:spcPts val="0"/>
                        </a:spcAft>
                      </a:pPr>
                      <a:r>
                        <a:rPr lang="en-GB" sz="400">
                          <a:effectLst/>
                        </a:rPr>
                        <a:t>Month of birthday</a:t>
                      </a:r>
                      <a:endParaRPr lang="en-GB" sz="700">
                        <a:effectLst/>
                      </a:endParaRPr>
                    </a:p>
                    <a:p>
                      <a:pPr algn="just">
                        <a:spcAft>
                          <a:spcPts val="0"/>
                        </a:spcAft>
                      </a:pPr>
                      <a:r>
                        <a:rPr lang="en-GB" sz="400">
                          <a:effectLst/>
                        </a:rPr>
                        <a:t>Class Daily Calender</a:t>
                      </a:r>
                      <a:endParaRPr lang="en-GB" sz="700">
                        <a:effectLst/>
                      </a:endParaRPr>
                    </a:p>
                    <a:p>
                      <a:pPr algn="just">
                        <a:spcAft>
                          <a:spcPts val="0"/>
                        </a:spcAft>
                      </a:pPr>
                      <a:r>
                        <a:rPr lang="en-GB" sz="400">
                          <a:effectLst/>
                        </a:rPr>
                        <a:t> </a:t>
                      </a:r>
                      <a:endParaRPr lang="en-GB" sz="700">
                        <a:effectLst/>
                      </a:endParaRPr>
                    </a:p>
                    <a:p>
                      <a:pPr algn="l">
                        <a:spcAft>
                          <a:spcPts val="0"/>
                        </a:spcAft>
                      </a:pPr>
                      <a:r>
                        <a:rPr lang="en-GB" sz="400">
                          <a:effectLst/>
                        </a:rPr>
                        <a:t>Develop understanding of time by: </a:t>
                      </a:r>
                      <a:endParaRPr lang="en-GB" sz="700">
                        <a:effectLst/>
                      </a:endParaRPr>
                    </a:p>
                    <a:p>
                      <a:pPr algn="l">
                        <a:spcAft>
                          <a:spcPts val="0"/>
                        </a:spcAft>
                      </a:pPr>
                      <a:r>
                        <a:rPr lang="en-GB" sz="400">
                          <a:effectLst/>
                        </a:rPr>
                        <a:t>Time:  </a:t>
                      </a:r>
                      <a:endParaRPr lang="en-GB" sz="700">
                        <a:effectLst/>
                      </a:endParaRPr>
                    </a:p>
                    <a:p>
                      <a:pPr algn="l">
                        <a:spcAft>
                          <a:spcPts val="0"/>
                        </a:spcAft>
                      </a:pPr>
                      <a:r>
                        <a:rPr lang="en-GB" sz="400">
                          <a:effectLst/>
                        </a:rPr>
                        <a:t>O’clock</a:t>
                      </a:r>
                      <a:endParaRPr lang="en-GB" sz="700">
                        <a:effectLst/>
                      </a:endParaRPr>
                    </a:p>
                    <a:p>
                      <a:pPr algn="l">
                        <a:spcAft>
                          <a:spcPts val="0"/>
                        </a:spcAft>
                      </a:pPr>
                      <a:r>
                        <a:rPr lang="en-GB" sz="400">
                          <a:effectLst/>
                        </a:rPr>
                        <a:t>Half past</a:t>
                      </a:r>
                      <a:endParaRPr lang="en-GB" sz="700">
                        <a:effectLst/>
                      </a:endParaRPr>
                    </a:p>
                    <a:p>
                      <a:pPr algn="l">
                        <a:spcAft>
                          <a:spcPts val="0"/>
                        </a:spcAft>
                      </a:pPr>
                      <a:r>
                        <a:rPr lang="en-GB" sz="400">
                          <a:effectLst/>
                        </a:rPr>
                        <a:t>One hour before and after a given time.</a:t>
                      </a:r>
                      <a:endParaRPr lang="en-GB" sz="700">
                        <a:effectLst/>
                      </a:endParaRPr>
                    </a:p>
                    <a:p>
                      <a:pPr algn="l">
                        <a:spcAft>
                          <a:spcPts val="0"/>
                        </a:spcAft>
                      </a:pPr>
                      <a:r>
                        <a:rPr lang="en-GB" sz="400">
                          <a:effectLst/>
                        </a:rPr>
                        <a:t>Important times during the day, time to get up, school starts at, break time, lunch time, home time, dinner time, bedtime. </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a:effectLst/>
                        </a:rPr>
                        <a:t>Understand and use mathematical language: </a:t>
                      </a:r>
                      <a:endParaRPr lang="en-GB" sz="700">
                        <a:effectLst/>
                      </a:endParaRPr>
                    </a:p>
                    <a:p>
                      <a:pPr algn="l">
                        <a:spcAft>
                          <a:spcPts val="0"/>
                        </a:spcAft>
                      </a:pPr>
                      <a:r>
                        <a:rPr lang="en-GB" sz="400">
                          <a:effectLst/>
                        </a:rPr>
                        <a:t>Plus, more than, add, one more, plus, after</a:t>
                      </a:r>
                      <a:endParaRPr lang="en-GB" sz="700">
                        <a:effectLst/>
                        <a:latin typeface="Times New Roman" panose="02020603050405020304" pitchFamily="18" charset="0"/>
                        <a:ea typeface="Times New Roman" panose="02020603050405020304" pitchFamily="18" charset="0"/>
                      </a:endParaRPr>
                    </a:p>
                  </a:txBody>
                  <a:tcPr marL="38065" marR="38065" marT="0" marB="0"/>
                </a:tc>
                <a:tc>
                  <a:txBody>
                    <a:bodyPr/>
                    <a:lstStyle/>
                    <a:p>
                      <a:pPr algn="l">
                        <a:spcAft>
                          <a:spcPts val="0"/>
                        </a:spcAft>
                      </a:pPr>
                      <a:r>
                        <a:rPr lang="en-GB" sz="400" dirty="0" err="1">
                          <a:effectLst/>
                        </a:rPr>
                        <a:t>Beebot</a:t>
                      </a:r>
                      <a:r>
                        <a:rPr lang="en-GB" sz="400" dirty="0">
                          <a:effectLst/>
                        </a:rPr>
                        <a:t> Moves</a:t>
                      </a:r>
                      <a:endParaRPr lang="en-GB" sz="700" dirty="0">
                        <a:effectLst/>
                      </a:endParaRPr>
                    </a:p>
                    <a:p>
                      <a:pPr algn="l">
                        <a:spcAft>
                          <a:spcPts val="0"/>
                        </a:spcAft>
                      </a:pPr>
                      <a:r>
                        <a:rPr lang="en-GB" sz="400" dirty="0">
                          <a:effectLst/>
                        </a:rPr>
                        <a:t>Finding all possibilities</a:t>
                      </a:r>
                      <a:endParaRPr lang="en-GB" sz="700" dirty="0">
                        <a:effectLst/>
                      </a:endParaRPr>
                    </a:p>
                    <a:p>
                      <a:pPr algn="l">
                        <a:spcAft>
                          <a:spcPts val="0"/>
                        </a:spcAft>
                      </a:pPr>
                      <a:r>
                        <a:rPr lang="en-GB" sz="400" dirty="0">
                          <a:effectLst/>
                        </a:rPr>
                        <a:t> </a:t>
                      </a:r>
                      <a:endParaRPr lang="en-GB" sz="700" dirty="0">
                        <a:effectLst/>
                      </a:endParaRPr>
                    </a:p>
                    <a:p>
                      <a:pPr algn="l">
                        <a:spcAft>
                          <a:spcPts val="0"/>
                        </a:spcAft>
                      </a:pPr>
                      <a:r>
                        <a:rPr lang="en-GB" sz="400" dirty="0">
                          <a:effectLst/>
                        </a:rPr>
                        <a:t>Make a Snake </a:t>
                      </a:r>
                      <a:endParaRPr lang="en-GB" sz="700" dirty="0">
                        <a:effectLst/>
                      </a:endParaRPr>
                    </a:p>
                    <a:p>
                      <a:pPr algn="l">
                        <a:spcAft>
                          <a:spcPts val="0"/>
                        </a:spcAft>
                      </a:pPr>
                      <a:r>
                        <a:rPr lang="en-GB" sz="400" dirty="0">
                          <a:effectLst/>
                        </a:rPr>
                        <a:t>Lollipops</a:t>
                      </a:r>
                      <a:endParaRPr lang="en-GB" sz="700" dirty="0">
                        <a:effectLst/>
                        <a:latin typeface="Times New Roman" panose="02020603050405020304" pitchFamily="18" charset="0"/>
                        <a:ea typeface="Times New Roman" panose="02020603050405020304" pitchFamily="18" charset="0"/>
                      </a:endParaRPr>
                    </a:p>
                  </a:txBody>
                  <a:tcPr marL="38065" marR="38065" marT="0" marB="0"/>
                </a:tc>
                <a:extLst>
                  <a:ext uri="{0D108BD9-81ED-4DB2-BD59-A6C34878D82A}">
                    <a16:rowId xmlns:a16="http://schemas.microsoft.com/office/drawing/2014/main" val="3114928078"/>
                  </a:ext>
                </a:extLst>
              </a:tr>
            </a:tbl>
          </a:graphicData>
        </a:graphic>
      </p:graphicFrame>
      <p:sp>
        <p:nvSpPr>
          <p:cNvPr id="3" name="Title 2"/>
          <p:cNvSpPr>
            <a:spLocks noGrp="1"/>
          </p:cNvSpPr>
          <p:nvPr>
            <p:ph type="title"/>
          </p:nvPr>
        </p:nvSpPr>
        <p:spPr/>
        <p:txBody>
          <a:bodyPr>
            <a:normAutofit/>
          </a:bodyPr>
          <a:lstStyle/>
          <a:p>
            <a:r>
              <a:rPr lang="en-GB" sz="2400" u="sng" dirty="0" smtClean="0">
                <a:latin typeface="Baskerville Old Face" panose="02020602080505020303" pitchFamily="18" charset="0"/>
              </a:rPr>
              <a:t>Term 2 </a:t>
            </a:r>
            <a:endParaRPr lang="en-GB" sz="2400" u="sng" dirty="0">
              <a:latin typeface="Baskerville Old Face" panose="02020602080505020303" pitchFamily="18" charset="0"/>
            </a:endParaRPr>
          </a:p>
        </p:txBody>
      </p:sp>
    </p:spTree>
    <p:extLst>
      <p:ext uri="{BB962C8B-B14F-4D97-AF65-F5344CB8AC3E}">
        <p14:creationId xmlns:p14="http://schemas.microsoft.com/office/powerpoint/2010/main" val="202500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87056" y="2457451"/>
          <a:ext cx="6177826" cy="3657600"/>
        </p:xfrm>
        <a:graphic>
          <a:graphicData uri="http://schemas.openxmlformats.org/drawingml/2006/table">
            <a:tbl>
              <a:tblPr firstRow="1" firstCol="1" lastRow="1" lastCol="1" bandRow="1" bandCol="1">
                <a:tableStyleId>{5C22544A-7EE6-4342-B048-85BDC9FD1C3A}</a:tableStyleId>
              </a:tblPr>
              <a:tblGrid>
                <a:gridCol w="359128">
                  <a:extLst>
                    <a:ext uri="{9D8B030D-6E8A-4147-A177-3AD203B41FA5}">
                      <a16:colId xmlns:a16="http://schemas.microsoft.com/office/drawing/2014/main" val="1146386324"/>
                    </a:ext>
                  </a:extLst>
                </a:gridCol>
                <a:gridCol w="1011101">
                  <a:extLst>
                    <a:ext uri="{9D8B030D-6E8A-4147-A177-3AD203B41FA5}">
                      <a16:colId xmlns:a16="http://schemas.microsoft.com/office/drawing/2014/main" val="1854859546"/>
                    </a:ext>
                  </a:extLst>
                </a:gridCol>
                <a:gridCol w="796148">
                  <a:extLst>
                    <a:ext uri="{9D8B030D-6E8A-4147-A177-3AD203B41FA5}">
                      <a16:colId xmlns:a16="http://schemas.microsoft.com/office/drawing/2014/main" val="1781429870"/>
                    </a:ext>
                  </a:extLst>
                </a:gridCol>
                <a:gridCol w="796148">
                  <a:extLst>
                    <a:ext uri="{9D8B030D-6E8A-4147-A177-3AD203B41FA5}">
                      <a16:colId xmlns:a16="http://schemas.microsoft.com/office/drawing/2014/main" val="3927171363"/>
                    </a:ext>
                  </a:extLst>
                </a:gridCol>
                <a:gridCol w="477839">
                  <a:extLst>
                    <a:ext uri="{9D8B030D-6E8A-4147-A177-3AD203B41FA5}">
                      <a16:colId xmlns:a16="http://schemas.microsoft.com/office/drawing/2014/main" val="4029221677"/>
                    </a:ext>
                  </a:extLst>
                </a:gridCol>
                <a:gridCol w="1327164">
                  <a:extLst>
                    <a:ext uri="{9D8B030D-6E8A-4147-A177-3AD203B41FA5}">
                      <a16:colId xmlns:a16="http://schemas.microsoft.com/office/drawing/2014/main" val="3921884634"/>
                    </a:ext>
                  </a:extLst>
                </a:gridCol>
                <a:gridCol w="825732">
                  <a:extLst>
                    <a:ext uri="{9D8B030D-6E8A-4147-A177-3AD203B41FA5}">
                      <a16:colId xmlns:a16="http://schemas.microsoft.com/office/drawing/2014/main" val="59036439"/>
                    </a:ext>
                  </a:extLst>
                </a:gridCol>
                <a:gridCol w="584566">
                  <a:extLst>
                    <a:ext uri="{9D8B030D-6E8A-4147-A177-3AD203B41FA5}">
                      <a16:colId xmlns:a16="http://schemas.microsoft.com/office/drawing/2014/main" val="926307970"/>
                    </a:ext>
                  </a:extLst>
                </a:gridCol>
              </a:tblGrid>
              <a:tr h="934707">
                <a:tc>
                  <a:txBody>
                    <a:bodyPr/>
                    <a:lstStyle/>
                    <a:p>
                      <a:pPr algn="ctr">
                        <a:spcAft>
                          <a:spcPts val="0"/>
                        </a:spcAft>
                      </a:pPr>
                      <a:r>
                        <a:rPr lang="en-GB" sz="500">
                          <a:effectLst/>
                        </a:rPr>
                        <a:t>March</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Subtraction  </a:t>
                      </a:r>
                      <a:endParaRPr lang="en-GB" sz="700">
                        <a:effectLst/>
                      </a:endParaRPr>
                    </a:p>
                    <a:p>
                      <a:pPr algn="l">
                        <a:spcAft>
                          <a:spcPts val="0"/>
                        </a:spcAft>
                      </a:pPr>
                      <a:r>
                        <a:rPr lang="en-GB" sz="500">
                          <a:effectLst/>
                        </a:rPr>
                        <a:t>Money</a:t>
                      </a:r>
                      <a:endParaRPr lang="en-GB" sz="700">
                        <a:effectLst/>
                      </a:endParaRPr>
                    </a:p>
                    <a:p>
                      <a:pPr algn="l">
                        <a:spcAft>
                          <a:spcPts val="0"/>
                        </a:spcAft>
                      </a:pPr>
                      <a:r>
                        <a:rPr lang="en-GB" sz="500">
                          <a:effectLst/>
                        </a:rPr>
                        <a:t>Recognise coins: 1p, 2p, 5p, 10p, 20p, 50p, £1, £2. Know how many 1ps, 10ps 20ps and 50ps make up £1.</a:t>
                      </a:r>
                      <a:endParaRPr lang="en-GB" sz="700">
                        <a:effectLst/>
                      </a:endParaRPr>
                    </a:p>
                    <a:p>
                      <a:pPr algn="l">
                        <a:spcAft>
                          <a:spcPts val="0"/>
                        </a:spcAft>
                      </a:pPr>
                      <a:r>
                        <a:rPr lang="en-GB" sz="500">
                          <a:effectLst/>
                        </a:rPr>
                        <a:t>Shopping Activities using 1p and 2p in context of play.</a:t>
                      </a:r>
                      <a:endParaRPr lang="en-GB" sz="700">
                        <a:effectLst/>
                      </a:endParaRPr>
                    </a:p>
                    <a:p>
                      <a:pPr algn="l">
                        <a:spcAft>
                          <a:spcPts val="0"/>
                        </a:spcAft>
                      </a:pPr>
                      <a:r>
                        <a:rPr lang="en-GB" sz="500">
                          <a:effectLst/>
                        </a:rPr>
                        <a:t>Using coins up to 10p, begin to work on change. </a:t>
                      </a:r>
                      <a:endParaRPr lang="en-GB" sz="700">
                        <a:effectLst/>
                      </a:endParaRPr>
                    </a:p>
                    <a:p>
                      <a:pPr algn="l">
                        <a:spcAft>
                          <a:spcPts val="0"/>
                        </a:spcAft>
                      </a:pPr>
                      <a:r>
                        <a:rPr lang="en-GB" sz="500">
                          <a:effectLst/>
                        </a:rPr>
                        <a:t>Continue addition</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Daily Basis: Whole class </a:t>
                      </a:r>
                      <a:endParaRPr lang="en-GB" sz="700">
                        <a:effectLst/>
                      </a:endParaRPr>
                    </a:p>
                    <a:p>
                      <a:pPr algn="l">
                        <a:spcAft>
                          <a:spcPts val="0"/>
                        </a:spcAft>
                      </a:pPr>
                      <a:r>
                        <a:rPr lang="en-GB" sz="500">
                          <a:effectLst/>
                        </a:rPr>
                        <a:t>Counting 1 – 20</a:t>
                      </a:r>
                      <a:endParaRPr lang="en-GB" sz="700">
                        <a:effectLst/>
                      </a:endParaRPr>
                    </a:p>
                    <a:p>
                      <a:pPr algn="l">
                        <a:spcAft>
                          <a:spcPts val="0"/>
                        </a:spcAft>
                      </a:pPr>
                      <a:r>
                        <a:rPr lang="en-GB" sz="500">
                          <a:effectLst/>
                        </a:rPr>
                        <a:t>Counting 20 - 1</a:t>
                      </a:r>
                      <a:endParaRPr lang="en-GB" sz="700">
                        <a:effectLst/>
                      </a:endParaRPr>
                    </a:p>
                    <a:p>
                      <a:pPr algn="l">
                        <a:spcAft>
                          <a:spcPts val="0"/>
                        </a:spcAft>
                      </a:pPr>
                      <a:r>
                        <a:rPr lang="en-GB" sz="500">
                          <a:effectLst/>
                        </a:rPr>
                        <a:t>Doubles to 20</a:t>
                      </a:r>
                      <a:endParaRPr lang="en-GB" sz="700">
                        <a:effectLst/>
                      </a:endParaRPr>
                    </a:p>
                    <a:p>
                      <a:pPr algn="l">
                        <a:spcAft>
                          <a:spcPts val="0"/>
                        </a:spcAft>
                      </a:pPr>
                      <a:r>
                        <a:rPr lang="en-GB" sz="500">
                          <a:effectLst/>
                        </a:rPr>
                        <a:t>Counting in 2’s to 20</a:t>
                      </a:r>
                      <a:endParaRPr lang="en-GB" sz="700">
                        <a:effectLst/>
                      </a:endParaRPr>
                    </a:p>
                    <a:p>
                      <a:pPr algn="l">
                        <a:spcAft>
                          <a:spcPts val="0"/>
                        </a:spcAft>
                      </a:pPr>
                      <a:r>
                        <a:rPr lang="en-GB" sz="500">
                          <a:effectLst/>
                        </a:rPr>
                        <a:t>Subtracting  in 1’s/2’s </a:t>
                      </a:r>
                      <a:endParaRPr lang="en-GB" sz="700">
                        <a:effectLst/>
                      </a:endParaRPr>
                    </a:p>
                    <a:p>
                      <a:pPr algn="l">
                        <a:spcAft>
                          <a:spcPts val="0"/>
                        </a:spcAft>
                      </a:pPr>
                      <a:r>
                        <a:rPr lang="en-GB" sz="500">
                          <a:effectLst/>
                        </a:rPr>
                        <a:t> As above 1-20, counting in 2s, 5s and 10s.</a:t>
                      </a:r>
                      <a:endParaRPr lang="en-GB" sz="700">
                        <a:effectLst/>
                      </a:endParaRPr>
                    </a:p>
                    <a:p>
                      <a:pPr algn="l">
                        <a:spcAft>
                          <a:spcPts val="0"/>
                        </a:spcAft>
                      </a:pPr>
                      <a:r>
                        <a:rPr lang="en-GB" sz="500">
                          <a:effectLst/>
                        </a:rPr>
                        <a:t>Doubling and halving numbers to 20.</a:t>
                      </a:r>
                      <a:endParaRPr lang="en-GB" sz="700">
                        <a:effectLst/>
                      </a:endParaRPr>
                    </a:p>
                    <a:p>
                      <a:pPr algn="l">
                        <a:spcAft>
                          <a:spcPts val="0"/>
                        </a:spcAft>
                      </a:pPr>
                      <a:r>
                        <a:rPr lang="en-GB" sz="500">
                          <a:effectLst/>
                        </a:rPr>
                        <a:t>Number bonds to 10 rhyme. </a:t>
                      </a:r>
                      <a:endParaRPr lang="en-GB" sz="700">
                        <a:effectLst/>
                      </a:endParaRPr>
                    </a:p>
                    <a:p>
                      <a:pPr algn="l">
                        <a:spcAft>
                          <a:spcPts val="0"/>
                        </a:spcAft>
                      </a:pPr>
                      <a:r>
                        <a:rPr lang="en-GB" sz="500">
                          <a:effectLst/>
                        </a:rPr>
                        <a:t> </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Consolidate learning through structured play activities.</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Pictograph: Types of Minibeasts found during Mini beast hunt/safari</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Predictions</a:t>
                      </a:r>
                      <a:endParaRPr lang="en-GB" sz="700">
                        <a:effectLst/>
                      </a:endParaRPr>
                    </a:p>
                    <a:p>
                      <a:pPr algn="l">
                        <a:spcAft>
                          <a:spcPts val="0"/>
                        </a:spcAft>
                      </a:pPr>
                      <a:r>
                        <a:rPr lang="en-GB" sz="500">
                          <a:effectLst/>
                        </a:rPr>
                        <a:t>Area: </a:t>
                      </a:r>
                      <a:endParaRPr lang="en-GB" sz="700">
                        <a:effectLst/>
                      </a:endParaRPr>
                    </a:p>
                    <a:p>
                      <a:pPr algn="l">
                        <a:spcAft>
                          <a:spcPts val="0"/>
                        </a:spcAft>
                      </a:pPr>
                      <a:r>
                        <a:rPr lang="en-GB" sz="500">
                          <a:effectLst/>
                        </a:rPr>
                        <a:t>Compare and talk about two surfaces by placing one on top of the other</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Understand and use mathematical language: </a:t>
                      </a:r>
                      <a:endParaRPr lang="en-GB" sz="700">
                        <a:effectLst/>
                      </a:endParaRPr>
                    </a:p>
                    <a:p>
                      <a:pPr algn="l">
                        <a:spcAft>
                          <a:spcPts val="0"/>
                        </a:spcAft>
                      </a:pPr>
                      <a:r>
                        <a:rPr lang="en-GB" sz="500">
                          <a:effectLst/>
                        </a:rPr>
                        <a:t>Subtract, less than, take away, minus, before</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Dinosaur Eggs</a:t>
                      </a:r>
                      <a:endParaRPr lang="en-GB" sz="700">
                        <a:effectLst/>
                      </a:endParaRPr>
                    </a:p>
                    <a:p>
                      <a:pPr algn="l">
                        <a:spcAft>
                          <a:spcPts val="0"/>
                        </a:spcAft>
                      </a:pPr>
                      <a:r>
                        <a:rPr lang="en-GB" sz="500">
                          <a:effectLst/>
                        </a:rPr>
                        <a:t>Finding all possibilities.</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Four Pin Bowling,</a:t>
                      </a:r>
                      <a:endParaRPr lang="en-GB" sz="700">
                        <a:effectLst/>
                      </a:endParaRPr>
                    </a:p>
                    <a:p>
                      <a:pPr algn="l">
                        <a:spcAft>
                          <a:spcPts val="0"/>
                        </a:spcAft>
                      </a:pPr>
                      <a:r>
                        <a:rPr lang="en-GB" sz="500">
                          <a:effectLst/>
                        </a:rPr>
                        <a:t>Finding all possibilities.</a:t>
                      </a:r>
                      <a:endParaRPr lang="en-GB" sz="700">
                        <a:effectLst/>
                      </a:endParaRPr>
                    </a:p>
                    <a:p>
                      <a:pPr algn="l">
                        <a:spcAft>
                          <a:spcPts val="0"/>
                        </a:spcAft>
                      </a:pPr>
                      <a:r>
                        <a:rPr lang="en-GB" sz="500">
                          <a:effectLst/>
                        </a:rPr>
                        <a:t> </a:t>
                      </a:r>
                      <a:endParaRPr lang="en-GB" sz="700">
                        <a:effectLst/>
                        <a:latin typeface="Times New Roman" panose="02020603050405020304" pitchFamily="18" charset="0"/>
                        <a:ea typeface="Times New Roman" panose="02020603050405020304" pitchFamily="18" charset="0"/>
                      </a:endParaRPr>
                    </a:p>
                  </a:txBody>
                  <a:tcPr marL="40444" marR="40444" marT="0" marB="0"/>
                </a:tc>
                <a:extLst>
                  <a:ext uri="{0D108BD9-81ED-4DB2-BD59-A6C34878D82A}">
                    <a16:rowId xmlns:a16="http://schemas.microsoft.com/office/drawing/2014/main" val="2734657887"/>
                  </a:ext>
                </a:extLst>
              </a:tr>
              <a:tr h="862806">
                <a:tc>
                  <a:txBody>
                    <a:bodyPr/>
                    <a:lstStyle/>
                    <a:p>
                      <a:pPr algn="ctr">
                        <a:spcAft>
                          <a:spcPts val="0"/>
                        </a:spcAft>
                      </a:pPr>
                      <a:r>
                        <a:rPr lang="en-GB" sz="500">
                          <a:effectLst/>
                        </a:rPr>
                        <a:t>April</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Money</a:t>
                      </a:r>
                      <a:endParaRPr lang="en-GB" sz="700">
                        <a:effectLst/>
                      </a:endParaRPr>
                    </a:p>
                    <a:p>
                      <a:pPr algn="l">
                        <a:spcAft>
                          <a:spcPts val="0"/>
                        </a:spcAft>
                      </a:pPr>
                      <a:r>
                        <a:rPr lang="en-GB" sz="500">
                          <a:effectLst/>
                        </a:rPr>
                        <a:t>Recognise coins: 1p, 2p, 5p, 10p, 20p, 50p, £1, £2</a:t>
                      </a:r>
                      <a:endParaRPr lang="en-GB" sz="700">
                        <a:effectLst/>
                      </a:endParaRPr>
                    </a:p>
                    <a:p>
                      <a:pPr algn="l">
                        <a:spcAft>
                          <a:spcPts val="0"/>
                        </a:spcAft>
                      </a:pPr>
                      <a:r>
                        <a:rPr lang="en-GB" sz="500">
                          <a:effectLst/>
                        </a:rPr>
                        <a:t>Know how many 1ps, 10ps 20ps and 50ps make up £1.</a:t>
                      </a:r>
                      <a:endParaRPr lang="en-GB" sz="700">
                        <a:effectLst/>
                      </a:endParaRPr>
                    </a:p>
                    <a:p>
                      <a:pPr algn="l">
                        <a:spcAft>
                          <a:spcPts val="0"/>
                        </a:spcAft>
                      </a:pPr>
                      <a:r>
                        <a:rPr lang="en-GB" sz="500">
                          <a:effectLst/>
                        </a:rPr>
                        <a:t>Shopping Activities using 1p and 2p in context of play.</a:t>
                      </a:r>
                      <a:endParaRPr lang="en-GB" sz="700">
                        <a:effectLst/>
                      </a:endParaRPr>
                    </a:p>
                    <a:p>
                      <a:pPr algn="l">
                        <a:spcAft>
                          <a:spcPts val="0"/>
                        </a:spcAft>
                      </a:pPr>
                      <a:r>
                        <a:rPr lang="en-GB" sz="500">
                          <a:effectLst/>
                        </a:rPr>
                        <a:t>Work with coins up to 20p.</a:t>
                      </a:r>
                      <a:endParaRPr lang="en-GB" sz="700">
                        <a:effectLst/>
                      </a:endParaRPr>
                    </a:p>
                    <a:p>
                      <a:pPr algn="l">
                        <a:spcAft>
                          <a:spcPts val="0"/>
                        </a:spcAft>
                      </a:pPr>
                      <a:r>
                        <a:rPr lang="en-GB" sz="500">
                          <a:effectLst/>
                        </a:rPr>
                        <a:t>Calculate change. </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Continue addition and subtraction.</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Daily Basis: Whole class </a:t>
                      </a:r>
                      <a:endParaRPr lang="en-GB" sz="700">
                        <a:effectLst/>
                      </a:endParaRPr>
                    </a:p>
                    <a:p>
                      <a:pPr algn="l">
                        <a:spcAft>
                          <a:spcPts val="0"/>
                        </a:spcAft>
                      </a:pPr>
                      <a:r>
                        <a:rPr lang="en-GB" sz="500">
                          <a:effectLst/>
                        </a:rPr>
                        <a:t>Counting 1 – 20</a:t>
                      </a:r>
                      <a:endParaRPr lang="en-GB" sz="700">
                        <a:effectLst/>
                      </a:endParaRPr>
                    </a:p>
                    <a:p>
                      <a:pPr algn="l">
                        <a:spcAft>
                          <a:spcPts val="0"/>
                        </a:spcAft>
                      </a:pPr>
                      <a:r>
                        <a:rPr lang="en-GB" sz="500">
                          <a:effectLst/>
                        </a:rPr>
                        <a:t>Counting 20 - 1</a:t>
                      </a:r>
                      <a:endParaRPr lang="en-GB" sz="700">
                        <a:effectLst/>
                      </a:endParaRPr>
                    </a:p>
                    <a:p>
                      <a:pPr algn="l">
                        <a:spcAft>
                          <a:spcPts val="0"/>
                        </a:spcAft>
                      </a:pPr>
                      <a:r>
                        <a:rPr lang="en-GB" sz="500">
                          <a:effectLst/>
                        </a:rPr>
                        <a:t>P2 As above 1-20, counting in 2s, 5s and 10s.</a:t>
                      </a:r>
                      <a:endParaRPr lang="en-GB" sz="700">
                        <a:effectLst/>
                      </a:endParaRPr>
                    </a:p>
                    <a:p>
                      <a:pPr algn="l">
                        <a:spcAft>
                          <a:spcPts val="0"/>
                        </a:spcAft>
                      </a:pPr>
                      <a:r>
                        <a:rPr lang="en-GB" sz="500">
                          <a:effectLst/>
                        </a:rPr>
                        <a:t>Doubling and halving numbers to 20.</a:t>
                      </a:r>
                      <a:endParaRPr lang="en-GB" sz="700">
                        <a:effectLst/>
                      </a:endParaRPr>
                    </a:p>
                    <a:p>
                      <a:pPr algn="l">
                        <a:spcAft>
                          <a:spcPts val="0"/>
                        </a:spcAft>
                      </a:pPr>
                      <a:r>
                        <a:rPr lang="en-GB" sz="500">
                          <a:effectLst/>
                        </a:rPr>
                        <a:t>Number bonds to 10 rhyme. </a:t>
                      </a:r>
                      <a:endParaRPr lang="en-GB" sz="700">
                        <a:effectLst/>
                      </a:endParaRPr>
                    </a:p>
                    <a:p>
                      <a:pPr algn="l">
                        <a:spcAft>
                          <a:spcPts val="0"/>
                        </a:spcAft>
                      </a:pPr>
                      <a:r>
                        <a:rPr lang="en-GB" sz="500">
                          <a:effectLst/>
                        </a:rPr>
                        <a:t> </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3D Shape</a:t>
                      </a:r>
                      <a:endParaRPr lang="en-GB" sz="700">
                        <a:effectLst/>
                      </a:endParaRPr>
                    </a:p>
                    <a:p>
                      <a:pPr algn="l">
                        <a:spcAft>
                          <a:spcPts val="0"/>
                        </a:spcAft>
                      </a:pPr>
                      <a:r>
                        <a:rPr lang="en-GB" sz="500">
                          <a:effectLst/>
                        </a:rPr>
                        <a:t>Revision of Sphere, Cube, Cuboid, Cone, Pyramid</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Bar Chart: </a:t>
                      </a:r>
                      <a:endParaRPr lang="en-GB" sz="700">
                        <a:effectLst/>
                      </a:endParaRPr>
                    </a:p>
                    <a:p>
                      <a:pPr algn="l">
                        <a:spcAft>
                          <a:spcPts val="0"/>
                        </a:spcAft>
                      </a:pPr>
                      <a:r>
                        <a:rPr lang="en-GB" sz="500">
                          <a:effectLst/>
                        </a:rPr>
                        <a:t>Sorting Money</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Weight: Language:</a:t>
                      </a:r>
                      <a:endParaRPr lang="en-GB" sz="700">
                        <a:effectLst/>
                      </a:endParaRPr>
                    </a:p>
                    <a:p>
                      <a:pPr algn="l">
                        <a:spcAft>
                          <a:spcPts val="0"/>
                        </a:spcAft>
                      </a:pPr>
                      <a:r>
                        <a:rPr lang="en-GB" sz="500">
                          <a:effectLst/>
                        </a:rPr>
                        <a:t>Heavy/Light</a:t>
                      </a:r>
                      <a:endParaRPr lang="en-GB" sz="700">
                        <a:effectLst/>
                      </a:endParaRPr>
                    </a:p>
                    <a:p>
                      <a:pPr algn="l">
                        <a:spcAft>
                          <a:spcPts val="0"/>
                        </a:spcAft>
                      </a:pPr>
                      <a:r>
                        <a:rPr lang="en-GB" sz="500">
                          <a:effectLst/>
                        </a:rPr>
                        <a:t>Heavier/Lighter</a:t>
                      </a:r>
                      <a:endParaRPr lang="en-GB" sz="700">
                        <a:effectLst/>
                      </a:endParaRPr>
                    </a:p>
                    <a:p>
                      <a:pPr algn="l">
                        <a:spcAft>
                          <a:spcPts val="0"/>
                        </a:spcAft>
                      </a:pPr>
                      <a:r>
                        <a:rPr lang="en-GB" sz="500">
                          <a:effectLst/>
                        </a:rPr>
                        <a:t>Same As/Lightest </a:t>
                      </a:r>
                      <a:endParaRPr lang="en-GB" sz="700">
                        <a:effectLst/>
                      </a:endParaRPr>
                    </a:p>
                    <a:p>
                      <a:pPr algn="l">
                        <a:spcAft>
                          <a:spcPts val="0"/>
                        </a:spcAft>
                      </a:pPr>
                      <a:r>
                        <a:rPr lang="en-GB" sz="500">
                          <a:effectLst/>
                        </a:rPr>
                        <a:t>Compare 2 objects by handling/scales</a:t>
                      </a:r>
                      <a:endParaRPr lang="en-GB" sz="700">
                        <a:effectLst/>
                      </a:endParaRPr>
                    </a:p>
                    <a:p>
                      <a:pPr algn="l">
                        <a:spcAft>
                          <a:spcPts val="0"/>
                        </a:spcAft>
                      </a:pPr>
                      <a:r>
                        <a:rPr lang="en-GB" sz="500">
                          <a:effectLst/>
                        </a:rPr>
                        <a:t>Order objects of 3 different weights</a:t>
                      </a:r>
                      <a:endParaRPr lang="en-GB" sz="700">
                        <a:effectLst/>
                      </a:endParaRPr>
                    </a:p>
                    <a:p>
                      <a:pPr algn="l">
                        <a:spcAft>
                          <a:spcPts val="0"/>
                        </a:spcAft>
                      </a:pPr>
                      <a:r>
                        <a:rPr lang="en-GB" sz="500">
                          <a:effectLst/>
                        </a:rPr>
                        <a:t>Using 1kg</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Understand and use mathematical language</a:t>
                      </a:r>
                      <a:endParaRPr lang="en-GB" sz="700">
                        <a:effectLst/>
                      </a:endParaRPr>
                    </a:p>
                    <a:p>
                      <a:pPr algn="l">
                        <a:spcAft>
                          <a:spcPts val="0"/>
                        </a:spcAft>
                      </a:pPr>
                      <a:r>
                        <a:rPr lang="en-GB" sz="500">
                          <a:effectLst/>
                        </a:rPr>
                        <a:t>Add/subtract/minus/more than/less than/before/after</a:t>
                      </a:r>
                      <a:endParaRPr lang="en-GB" sz="700">
                        <a:effectLst/>
                      </a:endParaRPr>
                    </a:p>
                    <a:p>
                      <a:pPr algn="l">
                        <a:spcAft>
                          <a:spcPts val="0"/>
                        </a:spcAft>
                      </a:pPr>
                      <a:r>
                        <a:rPr lang="en-GB" sz="500">
                          <a:effectLst/>
                        </a:rPr>
                        <a:t>/doubles/</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Sort out the faces.</a:t>
                      </a:r>
                      <a:endParaRPr lang="en-GB" sz="700">
                        <a:effectLst/>
                      </a:endParaRPr>
                    </a:p>
                    <a:p>
                      <a:pPr algn="l">
                        <a:spcAft>
                          <a:spcPts val="0"/>
                        </a:spcAft>
                      </a:pPr>
                      <a:r>
                        <a:rPr lang="en-GB" sz="500">
                          <a:effectLst/>
                        </a:rPr>
                        <a:t>Foundation stage,</a:t>
                      </a:r>
                      <a:endParaRPr lang="en-GB" sz="700">
                        <a:effectLst/>
                      </a:endParaRPr>
                    </a:p>
                    <a:p>
                      <a:pPr algn="l">
                        <a:spcAft>
                          <a:spcPts val="0"/>
                        </a:spcAft>
                      </a:pPr>
                      <a:r>
                        <a:rPr lang="en-GB" sz="500">
                          <a:effectLst/>
                        </a:rPr>
                        <a:t>Exploring pattrens. </a:t>
                      </a:r>
                      <a:endParaRPr lang="en-GB" sz="700">
                        <a:effectLst/>
                        <a:latin typeface="Times New Roman" panose="02020603050405020304" pitchFamily="18" charset="0"/>
                        <a:ea typeface="Times New Roman" panose="02020603050405020304" pitchFamily="18" charset="0"/>
                      </a:endParaRPr>
                    </a:p>
                  </a:txBody>
                  <a:tcPr marL="40444" marR="40444" marT="0" marB="0"/>
                </a:tc>
                <a:extLst>
                  <a:ext uri="{0D108BD9-81ED-4DB2-BD59-A6C34878D82A}">
                    <a16:rowId xmlns:a16="http://schemas.microsoft.com/office/drawing/2014/main" val="1555940867"/>
                  </a:ext>
                </a:extLst>
              </a:tr>
              <a:tr h="1078508">
                <a:tc>
                  <a:txBody>
                    <a:bodyPr/>
                    <a:lstStyle/>
                    <a:p>
                      <a:pPr algn="ctr">
                        <a:spcAft>
                          <a:spcPts val="0"/>
                        </a:spcAft>
                      </a:pPr>
                      <a:r>
                        <a:rPr lang="en-GB" sz="500">
                          <a:effectLst/>
                        </a:rPr>
                        <a:t>May</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Understand and use Ordinal Terms </a:t>
                      </a:r>
                      <a:endParaRPr lang="en-GB" sz="700">
                        <a:effectLst/>
                      </a:endParaRPr>
                    </a:p>
                    <a:p>
                      <a:pPr algn="l">
                        <a:spcAft>
                          <a:spcPts val="0"/>
                        </a:spcAft>
                      </a:pPr>
                      <a:r>
                        <a:rPr lang="en-GB" sz="500">
                          <a:effectLst/>
                        </a:rPr>
                        <a:t>1</a:t>
                      </a:r>
                      <a:r>
                        <a:rPr lang="en-GB" sz="500" baseline="30000">
                          <a:effectLst/>
                        </a:rPr>
                        <a:t>st</a:t>
                      </a:r>
                      <a:r>
                        <a:rPr lang="en-GB" sz="500">
                          <a:effectLst/>
                        </a:rPr>
                        <a:t>, 2</a:t>
                      </a:r>
                      <a:r>
                        <a:rPr lang="en-GB" sz="500" baseline="30000">
                          <a:effectLst/>
                        </a:rPr>
                        <a:t>nd</a:t>
                      </a:r>
                      <a:r>
                        <a:rPr lang="en-GB" sz="500">
                          <a:effectLst/>
                        </a:rPr>
                        <a:t>, 3</a:t>
                      </a:r>
                      <a:r>
                        <a:rPr lang="en-GB" sz="500" baseline="30000">
                          <a:effectLst/>
                        </a:rPr>
                        <a:t>rd</a:t>
                      </a:r>
                      <a:r>
                        <a:rPr lang="en-GB" sz="500">
                          <a:effectLst/>
                        </a:rPr>
                        <a:t>, etc</a:t>
                      </a:r>
                      <a:endParaRPr lang="en-GB" sz="700">
                        <a:effectLst/>
                      </a:endParaRPr>
                    </a:p>
                    <a:p>
                      <a:pPr algn="l">
                        <a:spcAft>
                          <a:spcPts val="0"/>
                        </a:spcAft>
                      </a:pPr>
                      <a:r>
                        <a:rPr lang="en-GB" sz="500">
                          <a:effectLst/>
                        </a:rPr>
                        <a:t>Continue addition and subtraction.</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Daily Basis: Whole class</a:t>
                      </a:r>
                      <a:endParaRPr lang="en-GB" sz="700">
                        <a:effectLst/>
                      </a:endParaRPr>
                    </a:p>
                    <a:p>
                      <a:pPr algn="l">
                        <a:spcAft>
                          <a:spcPts val="0"/>
                        </a:spcAft>
                      </a:pPr>
                      <a:r>
                        <a:rPr lang="en-GB" sz="500">
                          <a:effectLst/>
                        </a:rPr>
                        <a:t>Counting 1 – 20</a:t>
                      </a:r>
                      <a:endParaRPr lang="en-GB" sz="700">
                        <a:effectLst/>
                      </a:endParaRPr>
                    </a:p>
                    <a:p>
                      <a:pPr algn="l">
                        <a:spcAft>
                          <a:spcPts val="0"/>
                        </a:spcAft>
                      </a:pPr>
                      <a:r>
                        <a:rPr lang="en-GB" sz="500">
                          <a:effectLst/>
                        </a:rPr>
                        <a:t>Counting 20 - 1</a:t>
                      </a:r>
                      <a:endParaRPr lang="en-GB" sz="700">
                        <a:effectLst/>
                      </a:endParaRPr>
                    </a:p>
                    <a:p>
                      <a:pPr algn="l">
                        <a:spcAft>
                          <a:spcPts val="0"/>
                        </a:spcAft>
                      </a:pPr>
                      <a:r>
                        <a:rPr lang="en-GB" sz="500">
                          <a:effectLst/>
                        </a:rPr>
                        <a:t>P2 As above 1-20, counting in 2s, 5s and 10s.</a:t>
                      </a:r>
                      <a:endParaRPr lang="en-GB" sz="700">
                        <a:effectLst/>
                      </a:endParaRPr>
                    </a:p>
                    <a:p>
                      <a:pPr algn="l">
                        <a:spcAft>
                          <a:spcPts val="0"/>
                        </a:spcAft>
                      </a:pPr>
                      <a:r>
                        <a:rPr lang="en-GB" sz="500">
                          <a:effectLst/>
                        </a:rPr>
                        <a:t>Doubling and halving numbers to 20.</a:t>
                      </a:r>
                      <a:endParaRPr lang="en-GB" sz="700">
                        <a:effectLst/>
                      </a:endParaRPr>
                    </a:p>
                    <a:p>
                      <a:pPr algn="l">
                        <a:spcAft>
                          <a:spcPts val="0"/>
                        </a:spcAft>
                      </a:pPr>
                      <a:r>
                        <a:rPr lang="en-GB" sz="500">
                          <a:effectLst/>
                        </a:rPr>
                        <a:t>Number bonds to 10 rhyme. </a:t>
                      </a:r>
                      <a:endParaRPr lang="en-GB" sz="700">
                        <a:effectLst/>
                      </a:endParaRPr>
                    </a:p>
                    <a:p>
                      <a:pPr algn="l">
                        <a:spcAft>
                          <a:spcPts val="0"/>
                        </a:spcAft>
                      </a:pPr>
                      <a:r>
                        <a:rPr lang="en-GB" sz="500">
                          <a:effectLst/>
                        </a:rPr>
                        <a:t> </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Making plants and flowers, pots etc using 2d shapes. </a:t>
                      </a:r>
                      <a:endParaRPr lang="en-GB" sz="700">
                        <a:effectLst/>
                      </a:endParaRPr>
                    </a:p>
                    <a:p>
                      <a:pPr algn="l">
                        <a:spcAft>
                          <a:spcPts val="0"/>
                        </a:spcAft>
                      </a:pPr>
                      <a:r>
                        <a:rPr lang="en-GB" sz="500">
                          <a:effectLst/>
                        </a:rPr>
                        <a:t>Use pieces of felt and cut into shapes include ovals and diamonds etc to create gardens etc. </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 </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Tally Chart:</a:t>
                      </a:r>
                      <a:endParaRPr lang="en-GB" sz="700">
                        <a:effectLst/>
                      </a:endParaRPr>
                    </a:p>
                    <a:p>
                      <a:pPr algn="l">
                        <a:spcAft>
                          <a:spcPts val="0"/>
                        </a:spcAft>
                      </a:pPr>
                      <a:r>
                        <a:rPr lang="en-GB" sz="500">
                          <a:effectLst/>
                        </a:rPr>
                        <a:t>Types of  plants in the garden. </a:t>
                      </a:r>
                      <a:endParaRPr lang="en-GB" sz="700">
                        <a:effectLst/>
                      </a:endParaRPr>
                    </a:p>
                    <a:p>
                      <a:pPr algn="l">
                        <a:spcAft>
                          <a:spcPts val="0"/>
                        </a:spcAft>
                      </a:pPr>
                      <a:r>
                        <a:rPr lang="en-GB" sz="500">
                          <a:effectLst/>
                        </a:rPr>
                        <a:t>Favourite colours of flowers. </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Length Language:</a:t>
                      </a:r>
                      <a:endParaRPr lang="en-GB" sz="700">
                        <a:effectLst/>
                      </a:endParaRPr>
                    </a:p>
                    <a:p>
                      <a:pPr algn="l">
                        <a:spcAft>
                          <a:spcPts val="0"/>
                        </a:spcAft>
                      </a:pPr>
                      <a:r>
                        <a:rPr lang="en-GB" sz="500">
                          <a:effectLst/>
                        </a:rPr>
                        <a:t>Short/Long</a:t>
                      </a:r>
                      <a:endParaRPr lang="en-GB" sz="700">
                        <a:effectLst/>
                      </a:endParaRPr>
                    </a:p>
                    <a:p>
                      <a:pPr algn="l">
                        <a:spcAft>
                          <a:spcPts val="0"/>
                        </a:spcAft>
                      </a:pPr>
                      <a:r>
                        <a:rPr lang="en-GB" sz="500">
                          <a:effectLst/>
                        </a:rPr>
                        <a:t>Shorter/Longer</a:t>
                      </a:r>
                      <a:endParaRPr lang="en-GB" sz="700">
                        <a:effectLst/>
                      </a:endParaRPr>
                    </a:p>
                    <a:p>
                      <a:pPr algn="l">
                        <a:spcAft>
                          <a:spcPts val="0"/>
                        </a:spcAft>
                      </a:pPr>
                      <a:r>
                        <a:rPr lang="en-GB" sz="500">
                          <a:effectLst/>
                        </a:rPr>
                        <a:t>Same Length</a:t>
                      </a:r>
                      <a:endParaRPr lang="en-GB" sz="700">
                        <a:effectLst/>
                      </a:endParaRPr>
                    </a:p>
                    <a:p>
                      <a:pPr algn="l">
                        <a:spcAft>
                          <a:spcPts val="0"/>
                        </a:spcAft>
                      </a:pPr>
                      <a:r>
                        <a:rPr lang="en-GB" sz="500">
                          <a:effectLst/>
                        </a:rPr>
                        <a:t>Taller/Tallest</a:t>
                      </a:r>
                      <a:endParaRPr lang="en-GB" sz="700">
                        <a:effectLst/>
                      </a:endParaRPr>
                    </a:p>
                    <a:p>
                      <a:pPr algn="l">
                        <a:spcAft>
                          <a:spcPts val="0"/>
                        </a:spcAft>
                      </a:pPr>
                      <a:r>
                        <a:rPr lang="en-GB" sz="500">
                          <a:effectLst/>
                        </a:rPr>
                        <a:t>Handspans/Using 1m stick</a:t>
                      </a:r>
                      <a:endParaRPr lang="en-GB" sz="700">
                        <a:effectLst/>
                      </a:endParaRPr>
                    </a:p>
                    <a:p>
                      <a:pPr algn="l">
                        <a:spcAft>
                          <a:spcPts val="0"/>
                        </a:spcAft>
                      </a:pPr>
                      <a:r>
                        <a:rPr lang="en-GB" sz="500">
                          <a:effectLst/>
                        </a:rPr>
                        <a:t>Comparison of two objects</a:t>
                      </a:r>
                      <a:endParaRPr lang="en-GB" sz="700">
                        <a:effectLst/>
                      </a:endParaRPr>
                    </a:p>
                    <a:p>
                      <a:pPr algn="l">
                        <a:spcAft>
                          <a:spcPts val="0"/>
                        </a:spcAft>
                      </a:pPr>
                      <a:r>
                        <a:rPr lang="en-GB" sz="500">
                          <a:effectLst/>
                        </a:rPr>
                        <a:t>Order objects of 3 different lengths</a:t>
                      </a:r>
                      <a:endParaRPr lang="en-GB" sz="700">
                        <a:effectLst/>
                      </a:endParaRPr>
                    </a:p>
                    <a:p>
                      <a:pPr algn="l">
                        <a:spcAft>
                          <a:spcPts val="0"/>
                        </a:spcAft>
                      </a:pPr>
                      <a:r>
                        <a:rPr lang="en-GB" sz="500">
                          <a:effectLst/>
                        </a:rPr>
                        <a:t>Addition: Add, Plus, More than, Add on, Jump on,  Altogether</a:t>
                      </a:r>
                      <a:endParaRPr lang="en-GB" sz="700">
                        <a:effectLst/>
                      </a:endParaRPr>
                    </a:p>
                    <a:p>
                      <a:pPr algn="l">
                        <a:spcAft>
                          <a:spcPts val="0"/>
                        </a:spcAft>
                      </a:pPr>
                      <a:r>
                        <a:rPr lang="en-GB" sz="500">
                          <a:effectLst/>
                        </a:rPr>
                        <a:t>Subtraction: Subtract, Minus, Less than, Take away, Jump back</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Understand and use mathematical language</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Make your own caunting stick.</a:t>
                      </a:r>
                      <a:endParaRPr lang="en-GB" sz="700">
                        <a:effectLst/>
                      </a:endParaRPr>
                    </a:p>
                    <a:p>
                      <a:pPr algn="l">
                        <a:spcAft>
                          <a:spcPts val="0"/>
                        </a:spcAft>
                      </a:pPr>
                      <a:r>
                        <a:rPr lang="en-GB" sz="500">
                          <a:effectLst/>
                        </a:rPr>
                        <a:t>Exploring patterns.</a:t>
                      </a:r>
                      <a:endParaRPr lang="en-GB" sz="700">
                        <a:effectLst/>
                      </a:endParaRPr>
                    </a:p>
                    <a:p>
                      <a:pPr algn="l">
                        <a:spcAft>
                          <a:spcPts val="0"/>
                        </a:spcAft>
                      </a:pPr>
                      <a:r>
                        <a:rPr lang="en-GB" sz="500">
                          <a:effectLst/>
                        </a:rPr>
                        <a:t> </a:t>
                      </a:r>
                      <a:endParaRPr lang="en-GB" sz="700">
                        <a:effectLst/>
                      </a:endParaRPr>
                    </a:p>
                    <a:p>
                      <a:pPr algn="l">
                        <a:spcAft>
                          <a:spcPts val="0"/>
                        </a:spcAft>
                      </a:pPr>
                      <a:r>
                        <a:rPr lang="en-GB" sz="500">
                          <a:effectLst/>
                        </a:rPr>
                        <a:t>Number steps</a:t>
                      </a:r>
                      <a:endParaRPr lang="en-GB" sz="700">
                        <a:effectLst/>
                      </a:endParaRPr>
                    </a:p>
                    <a:p>
                      <a:pPr algn="l">
                        <a:spcAft>
                          <a:spcPts val="0"/>
                        </a:spcAft>
                      </a:pPr>
                      <a:r>
                        <a:rPr lang="en-GB" sz="500">
                          <a:effectLst/>
                        </a:rPr>
                        <a:t>Exploring patterns. </a:t>
                      </a:r>
                      <a:endParaRPr lang="en-GB" sz="700">
                        <a:effectLst/>
                        <a:latin typeface="Times New Roman" panose="02020603050405020304" pitchFamily="18" charset="0"/>
                        <a:ea typeface="Times New Roman" panose="02020603050405020304" pitchFamily="18" charset="0"/>
                      </a:endParaRPr>
                    </a:p>
                  </a:txBody>
                  <a:tcPr marL="40444" marR="40444" marT="0" marB="0"/>
                </a:tc>
                <a:extLst>
                  <a:ext uri="{0D108BD9-81ED-4DB2-BD59-A6C34878D82A}">
                    <a16:rowId xmlns:a16="http://schemas.microsoft.com/office/drawing/2014/main" val="3303398056"/>
                  </a:ext>
                </a:extLst>
              </a:tr>
              <a:tr h="575204">
                <a:tc>
                  <a:txBody>
                    <a:bodyPr/>
                    <a:lstStyle/>
                    <a:p>
                      <a:pPr algn="ctr">
                        <a:spcAft>
                          <a:spcPts val="0"/>
                        </a:spcAft>
                      </a:pPr>
                      <a:r>
                        <a:rPr lang="en-GB" sz="500">
                          <a:effectLst/>
                        </a:rPr>
                        <a:t>June</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Continue addition and subtraction.</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Daily Basis: Whole class</a:t>
                      </a:r>
                      <a:endParaRPr lang="en-GB" sz="700">
                        <a:effectLst/>
                      </a:endParaRPr>
                    </a:p>
                    <a:p>
                      <a:pPr algn="l">
                        <a:spcAft>
                          <a:spcPts val="0"/>
                        </a:spcAft>
                      </a:pPr>
                      <a:r>
                        <a:rPr lang="en-GB" sz="500">
                          <a:effectLst/>
                        </a:rPr>
                        <a:t>Counting 1 – 20</a:t>
                      </a:r>
                      <a:endParaRPr lang="en-GB" sz="700">
                        <a:effectLst/>
                      </a:endParaRPr>
                    </a:p>
                    <a:p>
                      <a:pPr algn="l">
                        <a:spcAft>
                          <a:spcPts val="0"/>
                        </a:spcAft>
                      </a:pPr>
                      <a:r>
                        <a:rPr lang="en-GB" sz="500">
                          <a:effectLst/>
                        </a:rPr>
                        <a:t>Counting 20 - 1</a:t>
                      </a:r>
                      <a:endParaRPr lang="en-GB" sz="700">
                        <a:effectLst/>
                      </a:endParaRPr>
                    </a:p>
                    <a:p>
                      <a:pPr algn="l">
                        <a:spcAft>
                          <a:spcPts val="0"/>
                        </a:spcAft>
                      </a:pPr>
                      <a:r>
                        <a:rPr lang="en-GB" sz="500">
                          <a:effectLst/>
                        </a:rPr>
                        <a:t>Doubles to 20</a:t>
                      </a:r>
                      <a:endParaRPr lang="en-GB" sz="700">
                        <a:effectLst/>
                      </a:endParaRPr>
                    </a:p>
                    <a:p>
                      <a:pPr algn="l">
                        <a:spcAft>
                          <a:spcPts val="0"/>
                        </a:spcAft>
                      </a:pPr>
                      <a:r>
                        <a:rPr lang="en-GB" sz="500">
                          <a:effectLst/>
                        </a:rPr>
                        <a:t>Counting in 2’s to 20</a:t>
                      </a:r>
                      <a:endParaRPr lang="en-GB" sz="700">
                        <a:effectLst/>
                      </a:endParaRPr>
                    </a:p>
                    <a:p>
                      <a:pPr algn="l">
                        <a:spcAft>
                          <a:spcPts val="0"/>
                        </a:spcAft>
                      </a:pPr>
                      <a:r>
                        <a:rPr lang="en-GB" sz="500">
                          <a:effectLst/>
                        </a:rPr>
                        <a:t>Adding on in 1’s/2’s</a:t>
                      </a:r>
                      <a:endParaRPr lang="en-GB" sz="700">
                        <a:effectLst/>
                      </a:endParaRPr>
                    </a:p>
                    <a:p>
                      <a:pPr algn="l">
                        <a:spcAft>
                          <a:spcPts val="0"/>
                        </a:spcAft>
                      </a:pPr>
                      <a:r>
                        <a:rPr lang="en-GB" sz="500">
                          <a:effectLst/>
                        </a:rPr>
                        <a:t>Subtracting  in 1’s/2’s </a:t>
                      </a:r>
                      <a:endParaRPr lang="en-GB" sz="700">
                        <a:effectLst/>
                      </a:endParaRPr>
                    </a:p>
                    <a:p>
                      <a:pPr algn="l">
                        <a:spcAft>
                          <a:spcPts val="0"/>
                        </a:spcAft>
                      </a:pPr>
                      <a:r>
                        <a:rPr lang="en-GB" sz="500">
                          <a:effectLst/>
                        </a:rPr>
                        <a:t>Counting in 5’s</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Make a weather vane.</a:t>
                      </a:r>
                      <a:endParaRPr lang="en-GB" sz="700">
                        <a:effectLst/>
                      </a:endParaRPr>
                    </a:p>
                    <a:p>
                      <a:pPr algn="l">
                        <a:spcAft>
                          <a:spcPts val="0"/>
                        </a:spcAft>
                      </a:pPr>
                      <a:r>
                        <a:rPr lang="en-GB" sz="500">
                          <a:effectLst/>
                        </a:rPr>
                        <a:t> </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Pictograph: </a:t>
                      </a:r>
                      <a:endParaRPr lang="en-GB" sz="700">
                        <a:effectLst/>
                      </a:endParaRPr>
                    </a:p>
                    <a:p>
                      <a:pPr algn="l">
                        <a:spcAft>
                          <a:spcPts val="0"/>
                        </a:spcAft>
                      </a:pPr>
                      <a:r>
                        <a:rPr lang="en-GB" sz="500">
                          <a:effectLst/>
                        </a:rPr>
                        <a:t>Recording weather on charts over three weeks. </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Addition: Add, Plus, More than, Add on, Jump on,  Altogether</a:t>
                      </a:r>
                      <a:endParaRPr lang="en-GB" sz="700">
                        <a:effectLst/>
                      </a:endParaRPr>
                    </a:p>
                    <a:p>
                      <a:pPr algn="l">
                        <a:spcAft>
                          <a:spcPts val="0"/>
                        </a:spcAft>
                      </a:pPr>
                      <a:r>
                        <a:rPr lang="en-GB" sz="500">
                          <a:effectLst/>
                        </a:rPr>
                        <a:t>Subtraction: Subtract, Minus, Less than, Take away, Jump back</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a:effectLst/>
                        </a:rPr>
                        <a:t> </a:t>
                      </a:r>
                      <a:endParaRPr lang="en-GB" sz="700">
                        <a:effectLst/>
                        <a:latin typeface="Times New Roman" panose="02020603050405020304" pitchFamily="18" charset="0"/>
                        <a:ea typeface="Times New Roman" panose="02020603050405020304" pitchFamily="18" charset="0"/>
                      </a:endParaRPr>
                    </a:p>
                  </a:txBody>
                  <a:tcPr marL="40444" marR="40444" marT="0" marB="0"/>
                </a:tc>
                <a:tc>
                  <a:txBody>
                    <a:bodyPr/>
                    <a:lstStyle/>
                    <a:p>
                      <a:pPr algn="l">
                        <a:spcAft>
                          <a:spcPts val="0"/>
                        </a:spcAft>
                      </a:pPr>
                      <a:r>
                        <a:rPr lang="en-GB" sz="500" dirty="0">
                          <a:effectLst/>
                        </a:rPr>
                        <a:t>Towers of three, Exploring patterns.</a:t>
                      </a:r>
                      <a:endParaRPr lang="en-GB" sz="700" dirty="0">
                        <a:effectLst/>
                      </a:endParaRPr>
                    </a:p>
                    <a:p>
                      <a:pPr algn="l">
                        <a:spcAft>
                          <a:spcPts val="0"/>
                        </a:spcAft>
                      </a:pPr>
                      <a:r>
                        <a:rPr lang="en-GB" sz="500" dirty="0">
                          <a:effectLst/>
                        </a:rPr>
                        <a:t>Gold Bars/ Five pin bowling,</a:t>
                      </a:r>
                      <a:endParaRPr lang="en-GB" sz="700" dirty="0">
                        <a:effectLst/>
                      </a:endParaRPr>
                    </a:p>
                    <a:p>
                      <a:pPr algn="l">
                        <a:spcAft>
                          <a:spcPts val="0"/>
                        </a:spcAft>
                      </a:pPr>
                      <a:r>
                        <a:rPr lang="en-GB" sz="500" dirty="0">
                          <a:effectLst/>
                        </a:rPr>
                        <a:t>Finding all possibilities. </a:t>
                      </a:r>
                      <a:endParaRPr lang="en-GB" sz="700" dirty="0">
                        <a:effectLst/>
                        <a:latin typeface="Times New Roman" panose="02020603050405020304" pitchFamily="18" charset="0"/>
                        <a:ea typeface="Times New Roman" panose="02020603050405020304" pitchFamily="18" charset="0"/>
                      </a:endParaRPr>
                    </a:p>
                  </a:txBody>
                  <a:tcPr marL="40444" marR="40444" marT="0" marB="0"/>
                </a:tc>
                <a:extLst>
                  <a:ext uri="{0D108BD9-81ED-4DB2-BD59-A6C34878D82A}">
                    <a16:rowId xmlns:a16="http://schemas.microsoft.com/office/drawing/2014/main" val="432307155"/>
                  </a:ext>
                </a:extLst>
              </a:tr>
            </a:tbl>
          </a:graphicData>
        </a:graphic>
      </p:graphicFrame>
      <p:sp>
        <p:nvSpPr>
          <p:cNvPr id="3" name="Title 2"/>
          <p:cNvSpPr>
            <a:spLocks noGrp="1"/>
          </p:cNvSpPr>
          <p:nvPr>
            <p:ph type="title"/>
          </p:nvPr>
        </p:nvSpPr>
        <p:spPr/>
        <p:txBody>
          <a:bodyPr>
            <a:normAutofit/>
          </a:bodyPr>
          <a:lstStyle/>
          <a:p>
            <a:r>
              <a:rPr lang="en-GB" sz="2400" u="sng" dirty="0" smtClean="0">
                <a:latin typeface="Baskerville Old Face" panose="02020602080505020303" pitchFamily="18" charset="0"/>
              </a:rPr>
              <a:t>Term 3 </a:t>
            </a:r>
            <a:endParaRPr lang="en-GB" sz="2400" u="sng" dirty="0">
              <a:latin typeface="Baskerville Old Face" panose="02020602080505020303" pitchFamily="18" charset="0"/>
            </a:endParaRPr>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8326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181" y="482683"/>
            <a:ext cx="3812645" cy="786077"/>
          </a:xfrm>
        </p:spPr>
        <p:txBody>
          <a:bodyPr>
            <a:normAutofit fontScale="90000"/>
          </a:bodyPr>
          <a:lstStyle/>
          <a:p>
            <a:pPr algn="ctr"/>
            <a:r>
              <a:rPr lang="en-GB" b="1" u="sng" dirty="0" smtClean="0"/>
              <a:t>Child Protection and Safeguarding</a:t>
            </a:r>
            <a:endParaRPr lang="en-GB" b="1" u="sng" dirty="0"/>
          </a:p>
        </p:txBody>
      </p:sp>
      <p:sp>
        <p:nvSpPr>
          <p:cNvPr id="3" name="Text Placeholder 2"/>
          <p:cNvSpPr>
            <a:spLocks noGrp="1"/>
          </p:cNvSpPr>
          <p:nvPr>
            <p:ph type="body" sz="half" idx="2"/>
          </p:nvPr>
        </p:nvSpPr>
        <p:spPr>
          <a:xfrm>
            <a:off x="4868333" y="1484784"/>
            <a:ext cx="3818467" cy="4536504"/>
          </a:xfrm>
        </p:spPr>
        <p:txBody>
          <a:bodyPr>
            <a:normAutofit fontScale="92500" lnSpcReduction="10000"/>
          </a:bodyPr>
          <a:lstStyle/>
          <a:p>
            <a:r>
              <a:rPr lang="en-GB" dirty="0" smtClean="0"/>
              <a:t>Child Protection and Safeguarding are our number one priority at St. Francis’ Primary School.</a:t>
            </a:r>
          </a:p>
          <a:p>
            <a:r>
              <a:rPr lang="en-GB" dirty="0" smtClean="0"/>
              <a:t>The Child protection team consists of Mrs McIvor ( Designated Teacher) and Mr Magee ( Deputy Designated Teacher). Their photos are displayed in every building throughout the school. </a:t>
            </a:r>
          </a:p>
          <a:p>
            <a:r>
              <a:rPr lang="en-GB" dirty="0" smtClean="0"/>
              <a:t>The children are regularly reminded through circle time, class discussions and assemblies about the importance of feeling happy and safe at school and at home. They are also  reminded of who they can approach if they feel unhappy, concerned or anxious. The Child Protection and Safeguarding policies are available to view on the school website. </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268760"/>
            <a:ext cx="4110960" cy="3463281"/>
          </a:xfrm>
          <a:prstGeom prst="rect">
            <a:avLst/>
          </a:prstGeom>
          <a:effectLst>
            <a:softEdge rad="11430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14295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1429</TotalTime>
  <Words>2712</Words>
  <Application>Microsoft Office PowerPoint</Application>
  <PresentationFormat>On-screen Show (4:3)</PresentationFormat>
  <Paragraphs>622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Baskerville Old Face</vt:lpstr>
      <vt:lpstr>Calibri</vt:lpstr>
      <vt:lpstr>Candara</vt:lpstr>
      <vt:lpstr>Symbol</vt:lpstr>
      <vt:lpstr>Times New Roman</vt:lpstr>
      <vt:lpstr>Waveform</vt:lpstr>
      <vt:lpstr>   Primary 1   Curriculum Meeting </vt:lpstr>
      <vt:lpstr>P1 timetable Mrs McIvor </vt:lpstr>
      <vt:lpstr>Literacy Long term Plan</vt:lpstr>
      <vt:lpstr>PowerPoint Presentation</vt:lpstr>
      <vt:lpstr>Numeracy Long term plan</vt:lpstr>
      <vt:lpstr>St. Francis’ Primary School, Drumaroad P1 Numeracy Yearly Overview Term 1  </vt:lpstr>
      <vt:lpstr>Term 2 </vt:lpstr>
      <vt:lpstr>Term 3 </vt:lpstr>
      <vt:lpstr>Child Protection and Safeguarding</vt:lpstr>
      <vt:lpstr>Bug Club</vt:lpstr>
      <vt:lpstr>Allergens/Special Diet</vt:lpstr>
      <vt:lpstr>Education Authority  - FSM</vt:lpstr>
      <vt:lpstr>Please ensure all money payments are made online through the school Money Website</vt:lpstr>
      <vt:lpstr>Medicine/Inhalers</vt:lpstr>
      <vt:lpstr>PowerPoint Presentation</vt:lpstr>
      <vt:lpstr>A partnership</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6/7  Curriculum Meeting</dc:title>
  <dc:creator>John-Paul Magee</dc:creator>
  <cp:lastModifiedBy>S MCIVOR</cp:lastModifiedBy>
  <cp:revision>47</cp:revision>
  <dcterms:created xsi:type="dcterms:W3CDTF">2015-09-01T13:35:26Z</dcterms:created>
  <dcterms:modified xsi:type="dcterms:W3CDTF">2020-09-11T07:31:09Z</dcterms:modified>
</cp:coreProperties>
</file>